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71" r:id="rId14"/>
    <p:sldId id="269" r:id="rId15"/>
    <p:sldId id="278" r:id="rId16"/>
    <p:sldId id="272" r:id="rId17"/>
    <p:sldId id="279" r:id="rId18"/>
    <p:sldId id="273" r:id="rId19"/>
    <p:sldId id="274" r:id="rId20"/>
    <p:sldId id="275" r:id="rId21"/>
    <p:sldId id="276" r:id="rId22"/>
    <p:sldId id="277" r:id="rId23"/>
    <p:sldId id="268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96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CA23-C006-45E3-B688-5263F35A6E08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C2B09-8121-4C98-91E6-57C953F1B5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1981199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Self-Adjusting Search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©Robert E. Tarjan 2013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Splay: pure </a:t>
            </a:r>
            <a:r>
              <a:rPr lang="en-US" dirty="0" err="1" smtClean="0"/>
              <a:t>zig-zag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1676400" y="2133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295400" y="2590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676400" y="3048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295400" y="3581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752600" y="4038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219200" y="4495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20" idx="3"/>
            <a:endCxn id="21" idx="7"/>
          </p:cNvCxnSpPr>
          <p:nvPr/>
        </p:nvCxnSpPr>
        <p:spPr>
          <a:xfrm rot="5400000">
            <a:off x="1517463" y="2431863"/>
            <a:ext cx="241674" cy="165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1" idx="5"/>
            <a:endCxn id="22" idx="1"/>
          </p:cNvCxnSpPr>
          <p:nvPr/>
        </p:nvCxnSpPr>
        <p:spPr>
          <a:xfrm rot="16200000" flipH="1">
            <a:off x="1517463" y="2889063"/>
            <a:ext cx="241674" cy="165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3"/>
            <a:endCxn id="23" idx="0"/>
          </p:cNvCxnSpPr>
          <p:nvPr/>
        </p:nvCxnSpPr>
        <p:spPr>
          <a:xfrm rot="5400000">
            <a:off x="1447801" y="3308163"/>
            <a:ext cx="2732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5"/>
            <a:endCxn id="24" idx="1"/>
          </p:cNvCxnSpPr>
          <p:nvPr/>
        </p:nvCxnSpPr>
        <p:spPr>
          <a:xfrm rot="16200000" flipH="1">
            <a:off x="1555563" y="3841563"/>
            <a:ext cx="2416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4" idx="3"/>
            <a:endCxn id="25" idx="7"/>
          </p:cNvCxnSpPr>
          <p:nvPr/>
        </p:nvCxnSpPr>
        <p:spPr>
          <a:xfrm rot="5400000">
            <a:off x="1517463" y="4260663"/>
            <a:ext cx="241674" cy="3178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752600" y="4953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25" idx="5"/>
            <a:endCxn id="31" idx="1"/>
          </p:cNvCxnSpPr>
          <p:nvPr/>
        </p:nvCxnSpPr>
        <p:spPr>
          <a:xfrm rot="16200000" flipH="1">
            <a:off x="1517463" y="4717863"/>
            <a:ext cx="241674" cy="3178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3276600" y="2133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95600" y="2590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276600" y="3048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2895600" y="3581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3352800" y="4038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819400" y="4495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4" idx="3"/>
            <a:endCxn id="45" idx="7"/>
          </p:cNvCxnSpPr>
          <p:nvPr/>
        </p:nvCxnSpPr>
        <p:spPr>
          <a:xfrm rot="5400000">
            <a:off x="3117663" y="2431863"/>
            <a:ext cx="241674" cy="165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5" idx="5"/>
            <a:endCxn id="46" idx="1"/>
          </p:cNvCxnSpPr>
          <p:nvPr/>
        </p:nvCxnSpPr>
        <p:spPr>
          <a:xfrm rot="16200000" flipH="1">
            <a:off x="3117663" y="2889063"/>
            <a:ext cx="241674" cy="165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6" idx="3"/>
            <a:endCxn id="47" idx="0"/>
          </p:cNvCxnSpPr>
          <p:nvPr/>
        </p:nvCxnSpPr>
        <p:spPr>
          <a:xfrm rot="5400000">
            <a:off x="3048001" y="3308163"/>
            <a:ext cx="2732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7" idx="5"/>
            <a:endCxn id="48" idx="1"/>
          </p:cNvCxnSpPr>
          <p:nvPr/>
        </p:nvCxnSpPr>
        <p:spPr>
          <a:xfrm rot="16200000" flipH="1">
            <a:off x="3155763" y="3841563"/>
            <a:ext cx="2416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8" idx="3"/>
            <a:endCxn id="49" idx="7"/>
          </p:cNvCxnSpPr>
          <p:nvPr/>
        </p:nvCxnSpPr>
        <p:spPr>
          <a:xfrm rot="5400000">
            <a:off x="3117663" y="4260663"/>
            <a:ext cx="241674" cy="3178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3810000" y="4495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stCxn id="48" idx="5"/>
            <a:endCxn id="55" idx="1"/>
          </p:cNvCxnSpPr>
          <p:nvPr/>
        </p:nvCxnSpPr>
        <p:spPr>
          <a:xfrm rot="16200000" flipH="1">
            <a:off x="3612963" y="4298763"/>
            <a:ext cx="2416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4876800" y="2057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4495800" y="2514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4876800" y="2971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4267200" y="3505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4572000" y="3962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5486400" y="3505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57" idx="3"/>
            <a:endCxn id="58" idx="0"/>
          </p:cNvCxnSpPr>
          <p:nvPr/>
        </p:nvCxnSpPr>
        <p:spPr>
          <a:xfrm rot="5400000">
            <a:off x="4686301" y="22794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8" idx="3"/>
            <a:endCxn id="59" idx="0"/>
          </p:cNvCxnSpPr>
          <p:nvPr/>
        </p:nvCxnSpPr>
        <p:spPr>
          <a:xfrm rot="16200000" flipH="1">
            <a:off x="4686300" y="2628899"/>
            <a:ext cx="197037" cy="4887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9" idx="3"/>
            <a:endCxn id="60" idx="7"/>
          </p:cNvCxnSpPr>
          <p:nvPr/>
        </p:nvCxnSpPr>
        <p:spPr>
          <a:xfrm rot="5400000">
            <a:off x="4565463" y="3193863"/>
            <a:ext cx="317874" cy="3940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0" idx="5"/>
            <a:endCxn id="61" idx="1"/>
          </p:cNvCxnSpPr>
          <p:nvPr/>
        </p:nvCxnSpPr>
        <p:spPr>
          <a:xfrm rot="16200000" flipH="1">
            <a:off x="4451163" y="3841563"/>
            <a:ext cx="241674" cy="892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5181600" y="3962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>
            <a:stCxn id="62" idx="3"/>
            <a:endCxn id="68" idx="0"/>
          </p:cNvCxnSpPr>
          <p:nvPr/>
        </p:nvCxnSpPr>
        <p:spPr>
          <a:xfrm rot="5400000">
            <a:off x="5334001" y="37653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6934200" y="1981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6019800" y="2438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6324600" y="2971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6553200" y="3429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8001000" y="2438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7696200" y="2971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/>
          <p:cNvCxnSpPr>
            <a:stCxn id="70" idx="2"/>
            <a:endCxn id="71" idx="7"/>
          </p:cNvCxnSpPr>
          <p:nvPr/>
        </p:nvCxnSpPr>
        <p:spPr>
          <a:xfrm rot="10800000" flipV="1">
            <a:off x="6279964" y="2133599"/>
            <a:ext cx="654237" cy="349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1" idx="5"/>
            <a:endCxn id="72" idx="0"/>
          </p:cNvCxnSpPr>
          <p:nvPr/>
        </p:nvCxnSpPr>
        <p:spPr>
          <a:xfrm rot="16200000" flipH="1">
            <a:off x="6241863" y="2736662"/>
            <a:ext cx="2732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2" idx="5"/>
            <a:endCxn id="73" idx="0"/>
          </p:cNvCxnSpPr>
          <p:nvPr/>
        </p:nvCxnSpPr>
        <p:spPr>
          <a:xfrm rot="16200000" flipH="1">
            <a:off x="6546663" y="3270062"/>
            <a:ext cx="197037" cy="1208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4" idx="3"/>
            <a:endCxn id="75" idx="0"/>
          </p:cNvCxnSpPr>
          <p:nvPr/>
        </p:nvCxnSpPr>
        <p:spPr>
          <a:xfrm rot="5400000">
            <a:off x="7810501" y="2736663"/>
            <a:ext cx="2732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7315200" y="3429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/>
          <p:cNvCxnSpPr>
            <a:stCxn id="75" idx="2"/>
            <a:endCxn id="81" idx="0"/>
          </p:cNvCxnSpPr>
          <p:nvPr/>
        </p:nvCxnSpPr>
        <p:spPr>
          <a:xfrm rot="10800000" flipV="1">
            <a:off x="7467600" y="3124200"/>
            <a:ext cx="228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59" idx="5"/>
            <a:endCxn id="62" idx="1"/>
          </p:cNvCxnSpPr>
          <p:nvPr/>
        </p:nvCxnSpPr>
        <p:spPr>
          <a:xfrm rot="16200000" flipH="1">
            <a:off x="5175063" y="3193863"/>
            <a:ext cx="317874" cy="3940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70" idx="6"/>
            <a:endCxn id="74" idx="1"/>
          </p:cNvCxnSpPr>
          <p:nvPr/>
        </p:nvCxnSpPr>
        <p:spPr>
          <a:xfrm>
            <a:off x="7239000" y="2133600"/>
            <a:ext cx="806637" cy="349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1981200" y="2743200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3657600" y="2743200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>
            <a:off x="5257800" y="2743200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Splay: pure </a:t>
            </a:r>
            <a:r>
              <a:rPr lang="en-US" dirty="0" err="1" smtClean="0"/>
              <a:t>zig-zig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048000" y="1676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667000" y="2133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0" y="2590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981200" y="3048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76400" y="3505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371600" y="3962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4" idx="3"/>
            <a:endCxn id="5" idx="0"/>
          </p:cNvCxnSpPr>
          <p:nvPr/>
        </p:nvCxnSpPr>
        <p:spPr>
          <a:xfrm rot="5400000">
            <a:off x="2857501" y="18984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6" idx="0"/>
          </p:cNvCxnSpPr>
          <p:nvPr/>
        </p:nvCxnSpPr>
        <p:spPr>
          <a:xfrm rot="5400000">
            <a:off x="2476501" y="23556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3"/>
            <a:endCxn id="7" idx="0"/>
          </p:cNvCxnSpPr>
          <p:nvPr/>
        </p:nvCxnSpPr>
        <p:spPr>
          <a:xfrm rot="5400000">
            <a:off x="2133601" y="28509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  <a:endCxn id="8" idx="0"/>
          </p:cNvCxnSpPr>
          <p:nvPr/>
        </p:nvCxnSpPr>
        <p:spPr>
          <a:xfrm rot="5400000">
            <a:off x="1828801" y="33081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  <a:endCxn id="9" idx="0"/>
          </p:cNvCxnSpPr>
          <p:nvPr/>
        </p:nvCxnSpPr>
        <p:spPr>
          <a:xfrm rot="5400000">
            <a:off x="1524001" y="37653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066800" y="4419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9" idx="3"/>
            <a:endCxn id="21" idx="0"/>
          </p:cNvCxnSpPr>
          <p:nvPr/>
        </p:nvCxnSpPr>
        <p:spPr>
          <a:xfrm rot="5400000">
            <a:off x="1219201" y="42225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343400" y="1752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962400" y="2209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581400" y="2667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3276600" y="3124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2971800" y="3581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3352800" y="3962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4" idx="3"/>
            <a:endCxn id="25" idx="0"/>
          </p:cNvCxnSpPr>
          <p:nvPr/>
        </p:nvCxnSpPr>
        <p:spPr>
          <a:xfrm rot="5400000">
            <a:off x="4152901" y="19746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3"/>
            <a:endCxn id="26" idx="0"/>
          </p:cNvCxnSpPr>
          <p:nvPr/>
        </p:nvCxnSpPr>
        <p:spPr>
          <a:xfrm rot="5400000">
            <a:off x="3771901" y="24318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3"/>
            <a:endCxn id="27" idx="0"/>
          </p:cNvCxnSpPr>
          <p:nvPr/>
        </p:nvCxnSpPr>
        <p:spPr>
          <a:xfrm rot="5400000">
            <a:off x="3429001" y="29271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3"/>
            <a:endCxn id="28" idx="0"/>
          </p:cNvCxnSpPr>
          <p:nvPr/>
        </p:nvCxnSpPr>
        <p:spPr>
          <a:xfrm rot="5400000">
            <a:off x="3124201" y="33843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8" idx="5"/>
            <a:endCxn id="29" idx="1"/>
          </p:cNvCxnSpPr>
          <p:nvPr/>
        </p:nvCxnSpPr>
        <p:spPr>
          <a:xfrm rot="16200000" flipH="1">
            <a:off x="3231963" y="3841563"/>
            <a:ext cx="165474" cy="165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733800" y="4419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>
            <a:stCxn id="29" idx="5"/>
            <a:endCxn id="35" idx="1"/>
          </p:cNvCxnSpPr>
          <p:nvPr/>
        </p:nvCxnSpPr>
        <p:spPr>
          <a:xfrm rot="16200000" flipH="1">
            <a:off x="3574863" y="4260663"/>
            <a:ext cx="241674" cy="165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715000" y="1752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334000" y="2209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4953000" y="2667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5334000" y="2971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5715000" y="3352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876800" y="3352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37" idx="3"/>
            <a:endCxn id="38" idx="0"/>
          </p:cNvCxnSpPr>
          <p:nvPr/>
        </p:nvCxnSpPr>
        <p:spPr>
          <a:xfrm rot="5400000">
            <a:off x="5524501" y="19746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3"/>
            <a:endCxn id="39" idx="0"/>
          </p:cNvCxnSpPr>
          <p:nvPr/>
        </p:nvCxnSpPr>
        <p:spPr>
          <a:xfrm rot="5400000">
            <a:off x="5143501" y="24318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9" idx="5"/>
            <a:endCxn id="40" idx="1"/>
          </p:cNvCxnSpPr>
          <p:nvPr/>
        </p:nvCxnSpPr>
        <p:spPr>
          <a:xfrm rot="16200000" flipH="1">
            <a:off x="5251263" y="2889063"/>
            <a:ext cx="89274" cy="165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0" idx="5"/>
            <a:endCxn id="41" idx="1"/>
          </p:cNvCxnSpPr>
          <p:nvPr/>
        </p:nvCxnSpPr>
        <p:spPr>
          <a:xfrm rot="16200000" flipH="1">
            <a:off x="5594163" y="3231963"/>
            <a:ext cx="165474" cy="1654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0" idx="3"/>
            <a:endCxn id="42" idx="7"/>
          </p:cNvCxnSpPr>
          <p:nvPr/>
        </p:nvCxnSpPr>
        <p:spPr>
          <a:xfrm rot="5400000">
            <a:off x="5175063" y="3193863"/>
            <a:ext cx="1654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5334000" y="3810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42" idx="5"/>
            <a:endCxn id="48" idx="1"/>
          </p:cNvCxnSpPr>
          <p:nvPr/>
        </p:nvCxnSpPr>
        <p:spPr>
          <a:xfrm rot="16200000" flipH="1">
            <a:off x="5136963" y="3612963"/>
            <a:ext cx="2416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858000" y="1905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7315200" y="2286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7620000" y="2743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7239000" y="3200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781800" y="2743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stCxn id="50" idx="5"/>
            <a:endCxn id="51" idx="1"/>
          </p:cNvCxnSpPr>
          <p:nvPr/>
        </p:nvCxnSpPr>
        <p:spPr>
          <a:xfrm rot="16200000" flipH="1">
            <a:off x="7156263" y="2127063"/>
            <a:ext cx="1654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1" idx="5"/>
            <a:endCxn id="52" idx="0"/>
          </p:cNvCxnSpPr>
          <p:nvPr/>
        </p:nvCxnSpPr>
        <p:spPr>
          <a:xfrm rot="16200000" flipH="1">
            <a:off x="7575363" y="2546162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4" idx="5"/>
            <a:endCxn id="53" idx="1"/>
          </p:cNvCxnSpPr>
          <p:nvPr/>
        </p:nvCxnSpPr>
        <p:spPr>
          <a:xfrm rot="16200000" flipH="1">
            <a:off x="7041963" y="3003363"/>
            <a:ext cx="2416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4" idx="3"/>
            <a:endCxn id="55" idx="7"/>
          </p:cNvCxnSpPr>
          <p:nvPr/>
        </p:nvCxnSpPr>
        <p:spPr>
          <a:xfrm rot="5400000">
            <a:off x="6584763" y="3003363"/>
            <a:ext cx="2416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6781800" y="3657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>
            <a:stCxn id="55" idx="5"/>
            <a:endCxn id="61" idx="1"/>
          </p:cNvCxnSpPr>
          <p:nvPr/>
        </p:nvCxnSpPr>
        <p:spPr>
          <a:xfrm rot="16200000" flipH="1">
            <a:off x="6584763" y="3460563"/>
            <a:ext cx="2416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51" idx="3"/>
            <a:endCxn id="54" idx="7"/>
          </p:cNvCxnSpPr>
          <p:nvPr/>
        </p:nvCxnSpPr>
        <p:spPr>
          <a:xfrm rot="5400000">
            <a:off x="7080063" y="2508063"/>
            <a:ext cx="241674" cy="3178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3200400" y="22860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>
            <a:off x="4572000" y="2286000"/>
            <a:ext cx="533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6019800" y="2362200"/>
            <a:ext cx="609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Analysis of splaying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Let the </a:t>
            </a:r>
            <a:r>
              <a:rPr lang="en-US" i="1" dirty="0" smtClean="0"/>
              <a:t>cost</a:t>
            </a:r>
            <a:r>
              <a:rPr lang="en-US" dirty="0" smtClean="0"/>
              <a:t> of </a:t>
            </a:r>
            <a:r>
              <a:rPr lang="en-US" i="1" dirty="0" smtClean="0"/>
              <a:t>splay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be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+ 1 = #rots + 1. </a:t>
            </a:r>
          </a:p>
          <a:p>
            <a:pPr>
              <a:buNone/>
            </a:pPr>
            <a:r>
              <a:rPr lang="en-US" dirty="0" smtClean="0"/>
              <a:t>Assign each item </a:t>
            </a:r>
            <a:r>
              <a:rPr lang="en-US" i="1" dirty="0" smtClean="0"/>
              <a:t>x</a:t>
            </a:r>
            <a:r>
              <a:rPr lang="en-US" dirty="0" smtClean="0"/>
              <a:t> a positive </a:t>
            </a:r>
            <a:r>
              <a:rPr lang="en-US" i="1" dirty="0" smtClean="0"/>
              <a:t>weight</a:t>
            </a:r>
            <a:r>
              <a:rPr lang="en-US" dirty="0" smtClean="0"/>
              <a:t>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  The </a:t>
            </a:r>
            <a:r>
              <a:rPr lang="en-US" i="1" dirty="0" smtClean="0"/>
              <a:t>total weight W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of </a:t>
            </a:r>
            <a:r>
              <a:rPr lang="en-US" i="1" dirty="0" smtClean="0"/>
              <a:t>x</a:t>
            </a:r>
            <a:r>
              <a:rPr lang="en-US" dirty="0" smtClean="0"/>
              <a:t> is the sum of the weights of all items in the </a:t>
            </a:r>
            <a:r>
              <a:rPr lang="en-US" dirty="0" err="1" smtClean="0"/>
              <a:t>subtree</a:t>
            </a:r>
            <a:r>
              <a:rPr lang="en-US" dirty="0" smtClean="0"/>
              <a:t> of </a:t>
            </a:r>
            <a:r>
              <a:rPr lang="en-US" i="1" dirty="0" smtClean="0"/>
              <a:t>x</a:t>
            </a:r>
            <a:r>
              <a:rPr lang="en-US" dirty="0" smtClean="0"/>
              <a:t>, including </a:t>
            </a:r>
            <a:r>
              <a:rPr lang="en-US" i="1" dirty="0" smtClean="0"/>
              <a:t>x</a:t>
            </a:r>
            <a:r>
              <a:rPr lang="en-US" dirty="0" smtClean="0"/>
              <a:t>.  E.g.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1 </a:t>
            </a:r>
            <a:r>
              <a:rPr lang="en-US" dirty="0" smtClean="0">
                <a:latin typeface="Calibri"/>
              </a:rPr>
              <a:t>→ </a:t>
            </a:r>
            <a:r>
              <a:rPr lang="en-US" i="1" dirty="0" smtClean="0">
                <a:latin typeface="Calibri"/>
              </a:rPr>
              <a:t>W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 = </a:t>
            </a:r>
            <a:r>
              <a:rPr lang="en-US" i="1" dirty="0" smtClean="0">
                <a:latin typeface="Calibri"/>
              </a:rPr>
              <a:t>s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        Φ(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 = </a:t>
            </a:r>
            <a:r>
              <a:rPr lang="en-US" dirty="0" err="1" smtClean="0">
                <a:latin typeface="Calibri"/>
              </a:rPr>
              <a:t>lg</a:t>
            </a:r>
            <a:r>
              <a:rPr lang="en-US" i="1" dirty="0" err="1" smtClean="0">
                <a:latin typeface="Calibri"/>
              </a:rPr>
              <a:t>W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         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T</a:t>
            </a:r>
            <a:r>
              <a:rPr lang="en-US" dirty="0" smtClean="0">
                <a:latin typeface="Calibri"/>
              </a:rPr>
              <a:t>) = </a:t>
            </a:r>
            <a:r>
              <a:rPr lang="en-US" dirty="0" smtClean="0">
                <a:latin typeface="Calibri"/>
                <a:sym typeface="Symbol"/>
              </a:rPr>
              <a:t></a:t>
            </a:r>
            <a:r>
              <a:rPr lang="el-GR" dirty="0" smtClean="0">
                <a:latin typeface="Calibri"/>
                <a:sym typeface="Symbol"/>
              </a:rPr>
              <a:t>Φ</a:t>
            </a:r>
            <a:r>
              <a:rPr lang="en-US" dirty="0" smtClean="0">
                <a:latin typeface="Calibri"/>
                <a:sym typeface="Symbol"/>
              </a:rPr>
              <a:t>(</a:t>
            </a:r>
            <a:r>
              <a:rPr lang="en-US" i="1" dirty="0" smtClean="0">
                <a:latin typeface="Calibri"/>
                <a:sym typeface="Symbol"/>
              </a:rPr>
              <a:t>x</a:t>
            </a:r>
            <a:r>
              <a:rPr lang="en-US" dirty="0" smtClean="0">
                <a:latin typeface="Calibri"/>
                <a:sym typeface="Symbol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alibri"/>
                <a:sym typeface="Symbol"/>
              </a:rPr>
              <a:t>    If </a:t>
            </a:r>
            <a:r>
              <a:rPr lang="en-US" i="1" dirty="0" smtClean="0">
                <a:latin typeface="Calibri"/>
                <a:sym typeface="Symbol"/>
              </a:rPr>
              <a:t>w</a:t>
            </a:r>
            <a:r>
              <a:rPr lang="en-US" dirty="0" smtClean="0">
                <a:latin typeface="Calibri"/>
                <a:sym typeface="Symbol"/>
              </a:rPr>
              <a:t>(</a:t>
            </a:r>
            <a:r>
              <a:rPr lang="en-US" i="1" dirty="0" smtClean="0">
                <a:latin typeface="Calibri"/>
                <a:sym typeface="Symbol"/>
              </a:rPr>
              <a:t>x</a:t>
            </a:r>
            <a:r>
              <a:rPr lang="en-US" dirty="0" smtClean="0">
                <a:latin typeface="Calibri"/>
                <a:sym typeface="Symbol"/>
              </a:rPr>
              <a:t>) = 1, 0 ≤ </a:t>
            </a:r>
            <a:r>
              <a:rPr lang="el-GR" dirty="0" smtClean="0">
                <a:latin typeface="Calibri"/>
                <a:sym typeface="Symbol"/>
              </a:rPr>
              <a:t>Φ</a:t>
            </a:r>
            <a:r>
              <a:rPr lang="en-US" dirty="0" smtClean="0">
                <a:latin typeface="Calibri"/>
                <a:sym typeface="Symbol"/>
              </a:rPr>
              <a:t>(</a:t>
            </a:r>
            <a:r>
              <a:rPr lang="en-US" i="1" dirty="0" smtClean="0">
                <a:latin typeface="Calibri"/>
                <a:sym typeface="Symbol"/>
              </a:rPr>
              <a:t>T</a:t>
            </a:r>
            <a:r>
              <a:rPr lang="en-US" dirty="0" smtClean="0">
                <a:latin typeface="Calibri"/>
                <a:sym typeface="Symbol"/>
              </a:rPr>
              <a:t>) </a:t>
            </a:r>
            <a:r>
              <a:rPr lang="el-GR" dirty="0" smtClean="0">
                <a:latin typeface="Calibri"/>
                <a:sym typeface="Symbol"/>
              </a:rPr>
              <a:t>≤</a:t>
            </a:r>
            <a:r>
              <a:rPr lang="en-US" dirty="0" smtClean="0">
                <a:latin typeface="Calibri"/>
                <a:sym typeface="Symbol"/>
              </a:rPr>
              <a:t> </a:t>
            </a:r>
            <a:r>
              <a:rPr lang="en-US" i="1" dirty="0" err="1" smtClean="0">
                <a:latin typeface="Calibri"/>
                <a:sym typeface="Symbol"/>
              </a:rPr>
              <a:t>n</a:t>
            </a:r>
            <a:r>
              <a:rPr lang="en-US" dirty="0" err="1" smtClean="0">
                <a:latin typeface="Calibri"/>
                <a:sym typeface="Symbol"/>
              </a:rPr>
              <a:t>lg</a:t>
            </a:r>
            <a:r>
              <a:rPr lang="en-US" i="1" dirty="0" err="1" smtClean="0">
                <a:latin typeface="Calibri"/>
                <a:sym typeface="Symbol"/>
              </a:rPr>
              <a:t>n</a:t>
            </a:r>
            <a:r>
              <a:rPr lang="en-US" i="1" dirty="0" smtClean="0">
                <a:latin typeface="Calibri"/>
                <a:sym typeface="Symbol"/>
              </a:rPr>
              <a:t>.  </a:t>
            </a:r>
          </a:p>
          <a:p>
            <a:pPr>
              <a:buNone/>
            </a:pPr>
            <a:r>
              <a:rPr lang="en-US" dirty="0" smtClean="0">
                <a:latin typeface="Calibri"/>
                <a:sym typeface="Symbol"/>
              </a:rPr>
              <a:t>    If </a:t>
            </a:r>
            <a:r>
              <a:rPr lang="en-US" i="1" dirty="0" smtClean="0">
                <a:latin typeface="Calibri"/>
                <a:sym typeface="Symbol"/>
              </a:rPr>
              <a:t>w</a:t>
            </a:r>
            <a:r>
              <a:rPr lang="en-US" dirty="0" smtClean="0">
                <a:latin typeface="Calibri"/>
                <a:sym typeface="Symbol"/>
              </a:rPr>
              <a:t>(</a:t>
            </a:r>
            <a:r>
              <a:rPr lang="en-US" i="1" dirty="0" smtClean="0">
                <a:latin typeface="Calibri"/>
                <a:sym typeface="Symbol"/>
              </a:rPr>
              <a:t>x</a:t>
            </a:r>
            <a:r>
              <a:rPr lang="en-US" dirty="0" smtClean="0">
                <a:latin typeface="Calibri"/>
                <a:sym typeface="Symbol"/>
              </a:rPr>
              <a:t>)≥ 1, </a:t>
            </a:r>
            <a:r>
              <a:rPr lang="el-GR" dirty="0" smtClean="0">
                <a:sym typeface="Symbol"/>
              </a:rPr>
              <a:t>Φ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</a:t>
            </a:r>
            <a:r>
              <a:rPr lang="el-GR" dirty="0" smtClean="0">
                <a:latin typeface="Calibri"/>
                <a:sym typeface="Symbol"/>
              </a:rPr>
              <a:t>≥</a:t>
            </a:r>
            <a:r>
              <a:rPr lang="en-US" dirty="0" smtClean="0">
                <a:sym typeface="Symbol"/>
              </a:rPr>
              <a:t> 0.</a:t>
            </a:r>
          </a:p>
          <a:p>
            <a:pPr>
              <a:buNone/>
            </a:pPr>
            <a:r>
              <a:rPr lang="en-US" b="1" dirty="0" smtClean="0">
                <a:latin typeface="Calibri"/>
                <a:sym typeface="Symbol"/>
              </a:rPr>
              <a:t>Access Lemma</a:t>
            </a:r>
            <a:r>
              <a:rPr lang="en-US" dirty="0" smtClean="0">
                <a:latin typeface="Calibri"/>
                <a:sym typeface="Symbol"/>
              </a:rPr>
              <a:t>: </a:t>
            </a:r>
            <a:r>
              <a:rPr lang="en-US" dirty="0" smtClean="0"/>
              <a:t>The amortized cost of </a:t>
            </a:r>
            <a:r>
              <a:rPr lang="en-US" i="1" dirty="0" smtClean="0"/>
              <a:t>splay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 ≤ 3</a:t>
            </a:r>
            <a:r>
              <a:rPr lang="el-GR" dirty="0" smtClean="0"/>
              <a:t>ΔΦ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+ 2.</a:t>
            </a:r>
            <a:r>
              <a:rPr lang="en-US" dirty="0" smtClean="0">
                <a:latin typeface="Calibri"/>
                <a:sym typeface="Symbol"/>
              </a:rPr>
              <a:t> </a:t>
            </a:r>
            <a:endParaRPr lang="en-US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Useful inequality:</a:t>
            </a:r>
          </a:p>
          <a:p>
            <a:pPr>
              <a:buNone/>
            </a:pPr>
            <a:r>
              <a:rPr lang="en-US" dirty="0" smtClean="0"/>
              <a:t>     0 ≤ (</a:t>
            </a:r>
            <a:r>
              <a:rPr lang="en-US" i="1" dirty="0" smtClean="0"/>
              <a:t>a</a:t>
            </a:r>
            <a:r>
              <a:rPr lang="en-US" dirty="0" smtClean="0"/>
              <a:t> – </a:t>
            </a:r>
            <a:r>
              <a:rPr lang="en-US" i="1" dirty="0" smtClean="0"/>
              <a:t>b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i="1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 – 2</a:t>
            </a:r>
            <a:r>
              <a:rPr lang="en-US" i="1" dirty="0" smtClean="0"/>
              <a:t>ab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 → 2</a:t>
            </a:r>
            <a:r>
              <a:rPr lang="en-US" i="1" dirty="0" smtClean="0"/>
              <a:t>ab </a:t>
            </a:r>
            <a:r>
              <a:rPr lang="en-US" dirty="0" smtClean="0"/>
              <a:t>≤</a:t>
            </a:r>
            <a:r>
              <a:rPr lang="en-US" i="1" dirty="0" smtClean="0"/>
              <a:t> a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     </a:t>
            </a:r>
            <a:r>
              <a:rPr lang="en-US" dirty="0" smtClean="0"/>
              <a:t>→ 4</a:t>
            </a:r>
            <a:r>
              <a:rPr lang="en-US" i="1" dirty="0" smtClean="0"/>
              <a:t>ab</a:t>
            </a:r>
            <a:r>
              <a:rPr lang="en-US" dirty="0" smtClean="0"/>
              <a:t> ≤ </a:t>
            </a:r>
            <a:r>
              <a:rPr lang="en-US" i="1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 + 2</a:t>
            </a:r>
            <a:r>
              <a:rPr lang="en-US" i="1" dirty="0" smtClean="0"/>
              <a:t>ab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 = (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     </a:t>
            </a:r>
            <a:r>
              <a:rPr lang="en-US" dirty="0" smtClean="0"/>
              <a:t>→ </a:t>
            </a:r>
            <a:r>
              <a:rPr lang="en-US" dirty="0" err="1" smtClean="0"/>
              <a:t>lg</a:t>
            </a:r>
            <a:r>
              <a:rPr lang="en-US" i="1" dirty="0" err="1" smtClean="0"/>
              <a:t>a</a:t>
            </a:r>
            <a:r>
              <a:rPr lang="en-US" dirty="0" smtClean="0"/>
              <a:t> + </a:t>
            </a:r>
            <a:r>
              <a:rPr lang="en-US" dirty="0" err="1" smtClean="0"/>
              <a:t>lg</a:t>
            </a:r>
            <a:r>
              <a:rPr lang="en-US" i="1" dirty="0" err="1" smtClean="0"/>
              <a:t>b</a:t>
            </a:r>
            <a:r>
              <a:rPr lang="en-US" dirty="0" smtClean="0"/>
              <a:t> ≤ 2lg(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dirty="0" smtClean="0"/>
              <a:t>) – 2           (*)</a:t>
            </a:r>
          </a:p>
          <a:p>
            <a:pPr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Calibri"/>
              </a:rPr>
              <a:t>Proof</a:t>
            </a:r>
            <a:r>
              <a:rPr lang="en-US" dirty="0" smtClean="0">
                <a:latin typeface="Calibri"/>
              </a:rPr>
              <a:t> </a:t>
            </a:r>
            <a:r>
              <a:rPr lang="en-US" b="1" dirty="0" smtClean="0">
                <a:latin typeface="Calibri"/>
              </a:rPr>
              <a:t>of access lemma</a:t>
            </a:r>
            <a:r>
              <a:rPr lang="en-US" dirty="0" smtClean="0">
                <a:latin typeface="Calibri"/>
              </a:rPr>
              <a:t>: Case analysis of splay steps. </a:t>
            </a:r>
          </a:p>
          <a:p>
            <a:pPr>
              <a:buNone/>
            </a:pPr>
            <a:r>
              <a:rPr lang="en-US" b="1" dirty="0" err="1" smtClean="0">
                <a:latin typeface="Calibri"/>
              </a:rPr>
              <a:t>zig</a:t>
            </a:r>
            <a:r>
              <a:rPr lang="en-US" dirty="0" smtClean="0">
                <a:latin typeface="Calibri"/>
              </a:rPr>
              <a:t>: actual cost = 1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   </a:t>
            </a:r>
            <a:r>
              <a:rPr lang="el-GR" dirty="0" smtClean="0">
                <a:latin typeface="Calibri"/>
              </a:rPr>
              <a:t>ΔΦ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T</a:t>
            </a:r>
            <a:r>
              <a:rPr lang="en-US" dirty="0" smtClean="0">
                <a:latin typeface="Calibri"/>
              </a:rPr>
              <a:t>) =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’(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 +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’(</a:t>
            </a:r>
            <a:r>
              <a:rPr lang="en-US" i="1" dirty="0" smtClean="0">
                <a:latin typeface="Calibri"/>
              </a:rPr>
              <a:t>y</a:t>
            </a:r>
            <a:r>
              <a:rPr lang="en-US" dirty="0" smtClean="0">
                <a:latin typeface="Calibri"/>
              </a:rPr>
              <a:t>) –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 –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y</a:t>
            </a:r>
            <a:r>
              <a:rPr lang="en-US" dirty="0" smtClean="0">
                <a:latin typeface="Calibri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alibri"/>
              </a:rPr>
              <a:t>                   = </a:t>
            </a:r>
            <a:r>
              <a:rPr lang="el-GR" dirty="0" smtClean="0"/>
              <a:t>Φ</a:t>
            </a:r>
            <a:r>
              <a:rPr lang="en-US" dirty="0" smtClean="0"/>
              <a:t>’(</a:t>
            </a:r>
            <a:r>
              <a:rPr lang="en-US" i="1" dirty="0" smtClean="0"/>
              <a:t>y</a:t>
            </a:r>
            <a:r>
              <a:rPr lang="en-US" dirty="0" smtClean="0"/>
              <a:t>) – 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latin typeface="Calibri"/>
              </a:rPr>
              <a:t>≤ </a:t>
            </a:r>
            <a:r>
              <a:rPr lang="el-GR" dirty="0" smtClean="0"/>
              <a:t>Φ</a:t>
            </a:r>
            <a:r>
              <a:rPr lang="en-US" dirty="0" smtClean="0"/>
              <a:t>’(</a:t>
            </a:r>
            <a:r>
              <a:rPr lang="en-US" i="1" dirty="0" smtClean="0"/>
              <a:t>x</a:t>
            </a:r>
            <a:r>
              <a:rPr lang="en-US" dirty="0" smtClean="0"/>
              <a:t>) – 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     = </a:t>
            </a:r>
            <a:r>
              <a:rPr lang="el-GR" dirty="0" smtClean="0">
                <a:latin typeface="Calibri"/>
              </a:rPr>
              <a:t>ΔΦ</a:t>
            </a:r>
            <a:r>
              <a:rPr lang="en-US" dirty="0" smtClean="0">
                <a:latin typeface="Calibri"/>
              </a:rPr>
              <a:t>(x) ≤</a:t>
            </a:r>
            <a:r>
              <a:rPr lang="en-US" dirty="0" smtClean="0"/>
              <a:t> 3</a:t>
            </a:r>
            <a:r>
              <a:rPr lang="el-GR" dirty="0" smtClean="0"/>
              <a:t>ΔΦ</a:t>
            </a:r>
            <a:r>
              <a:rPr lang="en-US" dirty="0" smtClean="0"/>
              <a:t>(x)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latin typeface="Calibri"/>
              </a:rPr>
              <a:t>→ amortized cost </a:t>
            </a:r>
            <a:r>
              <a:rPr lang="en-US" dirty="0" smtClean="0"/>
              <a:t>≤ 3</a:t>
            </a:r>
            <a:r>
              <a:rPr lang="el-GR" dirty="0" smtClean="0"/>
              <a:t>ΔΦ</a:t>
            </a:r>
            <a:r>
              <a:rPr lang="en-US" dirty="0" smtClean="0"/>
              <a:t>(x) + 1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14600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81200" y="5029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2895600" y="5029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2362200" y="55626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1600200" y="55626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4" idx="5"/>
            <a:endCxn id="6" idx="0"/>
          </p:cNvCxnSpPr>
          <p:nvPr/>
        </p:nvCxnSpPr>
        <p:spPr>
          <a:xfrm rot="16200000" flipH="1">
            <a:off x="2942945" y="48479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3"/>
            <a:endCxn id="5" idx="7"/>
          </p:cNvCxnSpPr>
          <p:nvPr/>
        </p:nvCxnSpPr>
        <p:spPr>
          <a:xfrm rot="5400000">
            <a:off x="2371445" y="4886045"/>
            <a:ext cx="210110" cy="2101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8" idx="0"/>
          </p:cNvCxnSpPr>
          <p:nvPr/>
        </p:nvCxnSpPr>
        <p:spPr>
          <a:xfrm rot="5400000">
            <a:off x="1866901" y="53813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0"/>
          </p:cNvCxnSpPr>
          <p:nvPr/>
        </p:nvCxnSpPr>
        <p:spPr>
          <a:xfrm rot="16200000" flipH="1">
            <a:off x="2409545" y="53813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791200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248400" y="5029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6629400" y="56388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5867400" y="56388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5410200" y="5029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3" idx="3"/>
            <a:endCxn id="17" idx="0"/>
          </p:cNvCxnSpPr>
          <p:nvPr/>
        </p:nvCxnSpPr>
        <p:spPr>
          <a:xfrm rot="5400000">
            <a:off x="5676901" y="48479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5"/>
            <a:endCxn id="14" idx="1"/>
          </p:cNvCxnSpPr>
          <p:nvPr/>
        </p:nvCxnSpPr>
        <p:spPr>
          <a:xfrm rot="16200000" flipH="1">
            <a:off x="6143345" y="49241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" idx="5"/>
            <a:endCxn id="15" idx="0"/>
          </p:cNvCxnSpPr>
          <p:nvPr/>
        </p:nvCxnSpPr>
        <p:spPr>
          <a:xfrm rot="16200000" flipH="1">
            <a:off x="6638645" y="5419444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4" idx="3"/>
            <a:endCxn id="16" idx="0"/>
          </p:cNvCxnSpPr>
          <p:nvPr/>
        </p:nvCxnSpPr>
        <p:spPr>
          <a:xfrm rot="5400000">
            <a:off x="6096001" y="5419445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886200" y="518160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676400" y="4495800"/>
            <a:ext cx="762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root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zig-zag</a:t>
            </a:r>
            <a:r>
              <a:rPr lang="en-US" dirty="0" smtClean="0"/>
              <a:t>: actual cost = 2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l-GR" dirty="0" smtClean="0"/>
              <a:t>ΔΦ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= </a:t>
            </a:r>
            <a:r>
              <a:rPr lang="el-GR" dirty="0" smtClean="0"/>
              <a:t>Φ</a:t>
            </a:r>
            <a:r>
              <a:rPr lang="en-US" dirty="0" smtClean="0"/>
              <a:t>’(</a:t>
            </a:r>
            <a:r>
              <a:rPr lang="en-US" i="1" dirty="0" smtClean="0"/>
              <a:t>y</a:t>
            </a:r>
            <a:r>
              <a:rPr lang="en-US" dirty="0" smtClean="0"/>
              <a:t>) + </a:t>
            </a:r>
            <a:r>
              <a:rPr lang="el-GR" dirty="0" smtClean="0"/>
              <a:t>Φ</a:t>
            </a:r>
            <a:r>
              <a:rPr lang="en-US" dirty="0" smtClean="0"/>
              <a:t>’(</a:t>
            </a:r>
            <a:r>
              <a:rPr lang="en-US" i="1" dirty="0" smtClean="0"/>
              <a:t>z</a:t>
            </a:r>
            <a:r>
              <a:rPr lang="en-US" dirty="0" smtClean="0"/>
              <a:t>) – 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– 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      ≤ 2</a:t>
            </a:r>
            <a:r>
              <a:rPr lang="el-GR" dirty="0" smtClean="0"/>
              <a:t>Φ</a:t>
            </a:r>
            <a:r>
              <a:rPr lang="en-US" dirty="0" smtClean="0"/>
              <a:t>’(</a:t>
            </a:r>
            <a:r>
              <a:rPr lang="en-US" i="1" dirty="0" smtClean="0"/>
              <a:t>x</a:t>
            </a:r>
            <a:r>
              <a:rPr lang="en-US" dirty="0" smtClean="0"/>
              <a:t>) – 2 – 2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by (*)</a:t>
            </a:r>
          </a:p>
          <a:p>
            <a:pPr>
              <a:buNone/>
            </a:pPr>
            <a:r>
              <a:rPr lang="en-US" dirty="0" smtClean="0"/>
              <a:t>                    ≤ 2</a:t>
            </a:r>
            <a:r>
              <a:rPr lang="el-GR" dirty="0" smtClean="0"/>
              <a:t>ΔΦ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– 2</a:t>
            </a:r>
          </a:p>
          <a:p>
            <a:pPr>
              <a:buNone/>
            </a:pPr>
            <a:r>
              <a:rPr lang="en-US" dirty="0" smtClean="0"/>
              <a:t>        → amortized cost ≤ 2</a:t>
            </a:r>
            <a:r>
              <a:rPr lang="el-GR" dirty="0" smtClean="0"/>
              <a:t>ΔΦ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≤ 3</a:t>
            </a:r>
            <a:r>
              <a:rPr lang="el-GR" dirty="0" smtClean="0"/>
              <a:t>ΔΦ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       </a:t>
            </a:r>
            <a:endParaRPr lang="en-US" i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667000" y="3886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209800" y="4419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667000" y="4953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2286000" y="54864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3124200" y="54864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1828800" y="5029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3048000" y="44196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5"/>
            <a:endCxn id="10" idx="0"/>
          </p:cNvCxnSpPr>
          <p:nvPr/>
        </p:nvCxnSpPr>
        <p:spPr>
          <a:xfrm rot="16200000" flipH="1">
            <a:off x="3095345" y="42383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5" idx="7"/>
          </p:cNvCxnSpPr>
          <p:nvPr/>
        </p:nvCxnSpPr>
        <p:spPr>
          <a:xfrm rot="5400000">
            <a:off x="2561945" y="43145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5"/>
            <a:endCxn id="6" idx="1"/>
          </p:cNvCxnSpPr>
          <p:nvPr/>
        </p:nvCxnSpPr>
        <p:spPr>
          <a:xfrm rot="16200000" flipH="1">
            <a:off x="2561945" y="48479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5"/>
            <a:endCxn id="8" idx="0"/>
          </p:cNvCxnSpPr>
          <p:nvPr/>
        </p:nvCxnSpPr>
        <p:spPr>
          <a:xfrm rot="16200000" flipH="1">
            <a:off x="3133445" y="5267044"/>
            <a:ext cx="1431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7" idx="0"/>
          </p:cNvCxnSpPr>
          <p:nvPr/>
        </p:nvCxnSpPr>
        <p:spPr>
          <a:xfrm rot="5400000">
            <a:off x="2552701" y="53051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9" idx="0"/>
          </p:cNvCxnSpPr>
          <p:nvPr/>
        </p:nvCxnSpPr>
        <p:spPr>
          <a:xfrm rot="5400000">
            <a:off x="2057401" y="4809845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019800" y="3962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410200" y="4419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05600" y="4419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7086600" y="5029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6400800" y="5029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5791200" y="5029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5105400" y="5029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17" idx="5"/>
            <a:endCxn id="19" idx="1"/>
          </p:cNvCxnSpPr>
          <p:nvPr/>
        </p:nvCxnSpPr>
        <p:spPr>
          <a:xfrm rot="16200000" flipH="1">
            <a:off x="6524345" y="4238345"/>
            <a:ext cx="133910" cy="3625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7" idx="3"/>
            <a:endCxn id="18" idx="7"/>
          </p:cNvCxnSpPr>
          <p:nvPr/>
        </p:nvCxnSpPr>
        <p:spPr>
          <a:xfrm rot="5400000">
            <a:off x="5876645" y="4276445"/>
            <a:ext cx="133910" cy="2863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5"/>
            <a:endCxn id="20" idx="0"/>
          </p:cNvCxnSpPr>
          <p:nvPr/>
        </p:nvCxnSpPr>
        <p:spPr>
          <a:xfrm rot="16200000" flipH="1">
            <a:off x="7095845" y="4809844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9" idx="3"/>
            <a:endCxn id="21" idx="0"/>
          </p:cNvCxnSpPr>
          <p:nvPr/>
        </p:nvCxnSpPr>
        <p:spPr>
          <a:xfrm rot="5400000">
            <a:off x="6591301" y="4847945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8" idx="5"/>
            <a:endCxn id="22" idx="0"/>
          </p:cNvCxnSpPr>
          <p:nvPr/>
        </p:nvCxnSpPr>
        <p:spPr>
          <a:xfrm rot="16200000" flipH="1">
            <a:off x="5800445" y="4809844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3"/>
            <a:endCxn id="23" idx="0"/>
          </p:cNvCxnSpPr>
          <p:nvPr/>
        </p:nvCxnSpPr>
        <p:spPr>
          <a:xfrm rot="5400000">
            <a:off x="5295901" y="4847945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038600" y="449580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zig-zig</a:t>
            </a:r>
            <a:r>
              <a:rPr lang="en-US" dirty="0" smtClean="0"/>
              <a:t>: actual cost = 2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l-GR" dirty="0" smtClean="0"/>
              <a:t>ΔΦ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= </a:t>
            </a:r>
            <a:r>
              <a:rPr lang="el-GR" dirty="0" smtClean="0"/>
              <a:t>Φ</a:t>
            </a:r>
            <a:r>
              <a:rPr lang="en-US" dirty="0" smtClean="0"/>
              <a:t>’(</a:t>
            </a:r>
            <a:r>
              <a:rPr lang="en-US" i="1" dirty="0" smtClean="0"/>
              <a:t>y</a:t>
            </a:r>
            <a:r>
              <a:rPr lang="en-US" dirty="0" smtClean="0"/>
              <a:t>) + </a:t>
            </a:r>
            <a:r>
              <a:rPr lang="el-GR" dirty="0" smtClean="0"/>
              <a:t>Φ</a:t>
            </a:r>
            <a:r>
              <a:rPr lang="en-US" dirty="0" smtClean="0"/>
              <a:t>’(</a:t>
            </a:r>
            <a:r>
              <a:rPr lang="en-US" i="1" dirty="0" smtClean="0"/>
              <a:t>z</a:t>
            </a:r>
            <a:r>
              <a:rPr lang="en-US" dirty="0" smtClean="0"/>
              <a:t>) – 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– 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smtClean="0">
                <a:latin typeface="Calibri"/>
              </a:rPr>
              <a:t>=</a:t>
            </a:r>
            <a:r>
              <a:rPr lang="el-GR" dirty="0" smtClean="0"/>
              <a:t> Φ</a:t>
            </a:r>
            <a:r>
              <a:rPr lang="en-US" dirty="0" smtClean="0"/>
              <a:t>’(</a:t>
            </a:r>
            <a:r>
              <a:rPr lang="en-US" i="1" dirty="0" smtClean="0"/>
              <a:t>y</a:t>
            </a:r>
            <a:r>
              <a:rPr lang="en-US" dirty="0" smtClean="0"/>
              <a:t>) + </a:t>
            </a:r>
            <a:r>
              <a:rPr lang="el-GR" dirty="0" smtClean="0"/>
              <a:t>Φ</a:t>
            </a:r>
            <a:r>
              <a:rPr lang="en-US" dirty="0" smtClean="0"/>
              <a:t>’(</a:t>
            </a:r>
            <a:r>
              <a:rPr lang="en-US" i="1" dirty="0" smtClean="0"/>
              <a:t>z</a:t>
            </a:r>
            <a:r>
              <a:rPr lang="en-US" dirty="0" smtClean="0"/>
              <a:t>) + 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– 2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– 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smtClean="0">
                <a:latin typeface="Calibri"/>
              </a:rPr>
              <a:t>≤</a:t>
            </a:r>
            <a:r>
              <a:rPr lang="el-GR" dirty="0" smtClean="0"/>
              <a:t> Φ</a:t>
            </a:r>
            <a:r>
              <a:rPr lang="en-US" dirty="0" smtClean="0"/>
              <a:t>’(</a:t>
            </a:r>
            <a:r>
              <a:rPr lang="en-US" i="1" dirty="0" smtClean="0"/>
              <a:t>x</a:t>
            </a:r>
            <a:r>
              <a:rPr lang="en-US" dirty="0" smtClean="0"/>
              <a:t>) +</a:t>
            </a:r>
            <a:r>
              <a:rPr lang="el-GR" dirty="0" smtClean="0"/>
              <a:t> </a:t>
            </a:r>
            <a:r>
              <a:rPr lang="en-US" dirty="0" smtClean="0"/>
              <a:t>2</a:t>
            </a:r>
            <a:r>
              <a:rPr lang="el-GR" dirty="0" smtClean="0"/>
              <a:t>Φ</a:t>
            </a:r>
            <a:r>
              <a:rPr lang="en-US" dirty="0" smtClean="0"/>
              <a:t>’(</a:t>
            </a:r>
            <a:r>
              <a:rPr lang="en-US" i="1" dirty="0" smtClean="0"/>
              <a:t>x</a:t>
            </a:r>
            <a:r>
              <a:rPr lang="en-US" dirty="0" smtClean="0"/>
              <a:t>) – 2 – 3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by (*)</a:t>
            </a:r>
          </a:p>
          <a:p>
            <a:pPr>
              <a:buNone/>
            </a:pPr>
            <a:r>
              <a:rPr lang="en-US" dirty="0" smtClean="0"/>
              <a:t>                = 3</a:t>
            </a:r>
            <a:r>
              <a:rPr lang="el-GR" dirty="0" smtClean="0">
                <a:latin typeface="Calibri"/>
              </a:rPr>
              <a:t>Δ</a:t>
            </a:r>
            <a:r>
              <a:rPr lang="el-GR" dirty="0" smtClean="0"/>
              <a:t>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– 2</a:t>
            </a:r>
          </a:p>
          <a:p>
            <a:pPr>
              <a:buNone/>
            </a:pPr>
            <a:r>
              <a:rPr lang="en-US" dirty="0" smtClean="0"/>
              <a:t>    → amortized cost ≤ 3</a:t>
            </a:r>
            <a:r>
              <a:rPr lang="el-GR" dirty="0" smtClean="0"/>
              <a:t>ΔΦ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19400" y="4191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362200" y="4724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905000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3200400" y="47244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743200" y="52578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2209800" y="58674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1600200" y="58674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5"/>
            <a:endCxn id="7" idx="0"/>
          </p:cNvCxnSpPr>
          <p:nvPr/>
        </p:nvCxnSpPr>
        <p:spPr>
          <a:xfrm rot="16200000" flipH="1">
            <a:off x="3247745" y="45431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5" idx="7"/>
          </p:cNvCxnSpPr>
          <p:nvPr/>
        </p:nvCxnSpPr>
        <p:spPr>
          <a:xfrm rot="5400000">
            <a:off x="2714345" y="46193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5"/>
            <a:endCxn id="8" idx="0"/>
          </p:cNvCxnSpPr>
          <p:nvPr/>
        </p:nvCxnSpPr>
        <p:spPr>
          <a:xfrm rot="16200000" flipH="1">
            <a:off x="2790545" y="50765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6" idx="7"/>
          </p:cNvCxnSpPr>
          <p:nvPr/>
        </p:nvCxnSpPr>
        <p:spPr>
          <a:xfrm rot="5400000">
            <a:off x="2257145" y="51527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5"/>
            <a:endCxn id="9" idx="0"/>
          </p:cNvCxnSpPr>
          <p:nvPr/>
        </p:nvCxnSpPr>
        <p:spPr>
          <a:xfrm rot="16200000" flipH="1">
            <a:off x="2257145" y="5686144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10" idx="0"/>
          </p:cNvCxnSpPr>
          <p:nvPr/>
        </p:nvCxnSpPr>
        <p:spPr>
          <a:xfrm rot="5400000">
            <a:off x="1790701" y="5686145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172200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629400" y="4648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086600" y="518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5791200" y="4648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6248400" y="51816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6781800" y="5791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7467600" y="5791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17" idx="3"/>
            <a:endCxn id="20" idx="0"/>
          </p:cNvCxnSpPr>
          <p:nvPr/>
        </p:nvCxnSpPr>
        <p:spPr>
          <a:xfrm rot="5400000">
            <a:off x="6057901" y="44669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7" idx="5"/>
            <a:endCxn id="18" idx="1"/>
          </p:cNvCxnSpPr>
          <p:nvPr/>
        </p:nvCxnSpPr>
        <p:spPr>
          <a:xfrm rot="16200000" flipH="1">
            <a:off x="6524345" y="45431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8" idx="3"/>
            <a:endCxn id="21" idx="0"/>
          </p:cNvCxnSpPr>
          <p:nvPr/>
        </p:nvCxnSpPr>
        <p:spPr>
          <a:xfrm rot="5400000">
            <a:off x="6515101" y="50003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8" idx="5"/>
            <a:endCxn id="19" idx="1"/>
          </p:cNvCxnSpPr>
          <p:nvPr/>
        </p:nvCxnSpPr>
        <p:spPr>
          <a:xfrm rot="16200000" flipH="1">
            <a:off x="6981545" y="50765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9" idx="3"/>
            <a:endCxn id="22" idx="0"/>
          </p:cNvCxnSpPr>
          <p:nvPr/>
        </p:nvCxnSpPr>
        <p:spPr>
          <a:xfrm rot="5400000">
            <a:off x="6972301" y="5609945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9" idx="5"/>
            <a:endCxn id="23" idx="0"/>
          </p:cNvCxnSpPr>
          <p:nvPr/>
        </p:nvCxnSpPr>
        <p:spPr>
          <a:xfrm rot="16200000" flipH="1">
            <a:off x="7476845" y="5571844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038600" y="4648200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Summing over all splay steps gives the access lemma: the amortized cost of </a:t>
            </a:r>
            <a:r>
              <a:rPr lang="en-US" i="1" dirty="0" smtClean="0"/>
              <a:t>splay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 ≤ 3</a:t>
            </a:r>
            <a:r>
              <a:rPr lang="el-GR" dirty="0" smtClean="0"/>
              <a:t>ΔΦ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+ 2.</a:t>
            </a:r>
            <a:r>
              <a:rPr lang="en-US" dirty="0" smtClean="0">
                <a:sym typeface="Symbol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Applications of the access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Balance Theorem</a:t>
            </a:r>
            <a:r>
              <a:rPr lang="en-US" dirty="0" smtClean="0"/>
              <a:t>: Starting from an empty tree, an arbitrary sequence of accesses, insertions, and deletions takes O(1 + </a:t>
            </a:r>
            <a:r>
              <a:rPr lang="en-US" dirty="0" err="1" smtClean="0"/>
              <a:t>lg</a:t>
            </a:r>
            <a:r>
              <a:rPr lang="en-US" i="1" dirty="0" err="1" smtClean="0"/>
              <a:t>n</a:t>
            </a:r>
            <a:r>
              <a:rPr lang="en-US" dirty="0" smtClean="0"/>
              <a:t>) amortized time per operation.</a:t>
            </a:r>
          </a:p>
          <a:p>
            <a:pPr>
              <a:buNone/>
            </a:pPr>
            <a:r>
              <a:rPr lang="en-US" b="1" dirty="0" smtClean="0"/>
              <a:t>Proof</a:t>
            </a:r>
            <a:r>
              <a:rPr lang="en-US" dirty="0" smtClean="0"/>
              <a:t>: Choose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1.  Insertion of leaf </a:t>
            </a:r>
            <a:r>
              <a:rPr lang="en-US" i="1" dirty="0" smtClean="0"/>
              <a:t>x</a:t>
            </a:r>
            <a:r>
              <a:rPr lang="en-US" dirty="0" smtClean="0"/>
              <a:t> (without splaying) increases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T</a:t>
            </a:r>
            <a:r>
              <a:rPr lang="en-US" dirty="0" smtClean="0">
                <a:latin typeface="Calibri"/>
              </a:rPr>
              <a:t>) by O(</a:t>
            </a:r>
            <a:r>
              <a:rPr lang="en-US" dirty="0" err="1" smtClean="0">
                <a:latin typeface="Calibri"/>
              </a:rPr>
              <a:t>lg</a:t>
            </a:r>
            <a:r>
              <a:rPr lang="en-US" i="1" dirty="0" err="1" smtClean="0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).  Amortized cost of </a:t>
            </a:r>
            <a:r>
              <a:rPr lang="en-US" i="1" dirty="0" smtClean="0">
                <a:latin typeface="Calibri"/>
              </a:rPr>
              <a:t>splay(x</a:t>
            </a:r>
            <a:r>
              <a:rPr lang="en-US" dirty="0" smtClean="0">
                <a:latin typeface="Calibri"/>
              </a:rPr>
              <a:t>) is</a:t>
            </a:r>
            <a:r>
              <a:rPr lang="en-US" dirty="0" smtClean="0"/>
              <a:t> O(1 + </a:t>
            </a:r>
            <a:r>
              <a:rPr lang="en-US" dirty="0" err="1" smtClean="0"/>
              <a:t>lg</a:t>
            </a:r>
            <a:r>
              <a:rPr lang="en-US" i="1" dirty="0" err="1" smtClean="0"/>
              <a:t>n</a:t>
            </a:r>
            <a:r>
              <a:rPr lang="en-US" dirty="0" smtClean="0"/>
              <a:t>).  (</a:t>
            </a:r>
            <a:r>
              <a:rPr lang="en-US" b="1" dirty="0" smtClean="0"/>
              <a:t>You verify</a:t>
            </a:r>
            <a:r>
              <a:rPr lang="en-US" dirty="0" smtClean="0"/>
              <a:t>.)</a:t>
            </a:r>
            <a:r>
              <a:rPr lang="en-US" dirty="0" smtClean="0">
                <a:latin typeface="Calibri"/>
              </a:rPr>
              <a:t>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Static optimality theorem</a:t>
            </a:r>
            <a:r>
              <a:rPr lang="en-US" dirty="0" smtClean="0"/>
              <a:t>: Start from an arbitrary tree and do an arbitrary sequence of m accesses, with each item accessed at least once.  Let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#accesses of </a:t>
            </a:r>
            <a:r>
              <a:rPr lang="en-US" i="1" dirty="0" smtClean="0"/>
              <a:t>x</a:t>
            </a:r>
            <a:r>
              <a:rPr lang="en-US" dirty="0" smtClean="0"/>
              <a:t>,  The amortized time to access x is O(1 +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/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)).</a:t>
            </a:r>
          </a:p>
          <a:p>
            <a:pPr>
              <a:buNone/>
            </a:pPr>
            <a:r>
              <a:rPr lang="en-US" b="1" dirty="0" smtClean="0">
                <a:latin typeface="Calibri"/>
              </a:rPr>
              <a:t>Proof</a:t>
            </a:r>
            <a:r>
              <a:rPr lang="en-US" dirty="0" smtClean="0">
                <a:latin typeface="Calibri"/>
              </a:rPr>
              <a:t>: Choose </a:t>
            </a:r>
            <a:r>
              <a:rPr lang="en-US" i="1" dirty="0" smtClean="0">
                <a:latin typeface="Calibri"/>
              </a:rPr>
              <a:t>w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 = </a:t>
            </a:r>
            <a:r>
              <a:rPr lang="en-US" i="1" dirty="0" smtClean="0">
                <a:latin typeface="Calibri"/>
              </a:rPr>
              <a:t>f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).  </a:t>
            </a:r>
            <a:r>
              <a:rPr lang="en-US" dirty="0" err="1" smtClean="0">
                <a:latin typeface="Calibri"/>
              </a:rPr>
              <a:t>lg</a:t>
            </a:r>
            <a:r>
              <a:rPr lang="en-US" i="1" dirty="0" err="1" smtClean="0">
                <a:latin typeface="Calibri"/>
              </a:rPr>
              <a:t>f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 ≤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(</a:t>
            </a:r>
            <a:r>
              <a:rPr lang="en-US" i="1" dirty="0" smtClean="0">
                <a:latin typeface="Calibri"/>
              </a:rPr>
              <a:t>x</a:t>
            </a:r>
            <a:r>
              <a:rPr lang="en-US" dirty="0" smtClean="0">
                <a:latin typeface="Calibri"/>
              </a:rPr>
              <a:t>) ≤ </a:t>
            </a:r>
            <a:r>
              <a:rPr lang="en-US" dirty="0" err="1" smtClean="0">
                <a:latin typeface="Calibri"/>
              </a:rPr>
              <a:t>lg</a:t>
            </a:r>
            <a:r>
              <a:rPr lang="en-US" i="1" dirty="0" err="1" smtClean="0">
                <a:latin typeface="Calibri"/>
              </a:rPr>
              <a:t>m</a:t>
            </a:r>
            <a:r>
              <a:rPr lang="en-US" dirty="0" smtClean="0">
                <a:latin typeface="Calibri"/>
              </a:rPr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→ competitive with static optimum tree for </a:t>
            </a:r>
          </a:p>
          <a:p>
            <a:pPr>
              <a:buNone/>
            </a:pPr>
            <a:r>
              <a:rPr lang="en-US" dirty="0" smtClean="0"/>
              <a:t>                  given access frequencies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Balanced trees minimize worst-case access time to within a constant factor, but what if accesses are not uniform?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Access locality: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Different but fixed access probabilities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Spatial locality: frequent accesses near certain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positions: fixed or moving fingers, e.g. first,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last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Time locality: working set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Working Set Theorem</a:t>
            </a:r>
            <a:r>
              <a:rPr lang="en-US" dirty="0" smtClean="0"/>
              <a:t>: Start with an arbitrary tree and do an arbitrary sequence of accesses, with each item accessed at least once.  The amortized time to access </a:t>
            </a:r>
            <a:r>
              <a:rPr lang="en-US" i="1" dirty="0" smtClean="0"/>
              <a:t>x</a:t>
            </a:r>
            <a:r>
              <a:rPr lang="en-US" dirty="0" smtClean="0"/>
              <a:t> is O(1 + </a:t>
            </a:r>
            <a:r>
              <a:rPr lang="en-US" i="1" dirty="0" err="1" smtClean="0"/>
              <a:t>lgk</a:t>
            </a:r>
            <a:r>
              <a:rPr lang="en-US" i="1" dirty="0" smtClean="0"/>
              <a:t>(x</a:t>
            </a:r>
            <a:r>
              <a:rPr lang="en-US" dirty="0" smtClean="0"/>
              <a:t>)), where </a:t>
            </a:r>
            <a:r>
              <a:rPr lang="en-US" i="1" dirty="0" smtClean="0"/>
              <a:t>k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is the number of distinct items accessed since the last time </a:t>
            </a:r>
            <a:r>
              <a:rPr lang="en-US" i="1" dirty="0" smtClean="0"/>
              <a:t>x</a:t>
            </a:r>
            <a:r>
              <a:rPr lang="en-US" dirty="0" smtClean="0"/>
              <a:t> was accessed.</a:t>
            </a:r>
          </a:p>
          <a:p>
            <a:pPr>
              <a:buNone/>
            </a:pPr>
            <a:r>
              <a:rPr lang="en-US" b="1" dirty="0" smtClean="0"/>
              <a:t>Proof</a:t>
            </a:r>
            <a:r>
              <a:rPr lang="en-US" dirty="0" smtClean="0"/>
              <a:t>: Assign weights 1, 1/4, 1/9, 1/16,…, 1/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in order by most recent access.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True but proof is long and complicated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Dynamic Finger Theorem </a:t>
            </a:r>
            <a:r>
              <a:rPr lang="en-US" dirty="0" smtClean="0"/>
              <a:t>(Cole 1990): Start from an empty tree and do an arbitrary sequence of insertions, deletions, and accesses.  The amortized time for an operation is O(1 + </a:t>
            </a:r>
            <a:r>
              <a:rPr lang="en-US" dirty="0" err="1" smtClean="0"/>
              <a:t>lg</a:t>
            </a:r>
            <a:r>
              <a:rPr lang="en-US" i="1" dirty="0" err="1" smtClean="0"/>
              <a:t>t</a:t>
            </a:r>
            <a:r>
              <a:rPr lang="en-US" dirty="0" smtClean="0"/>
              <a:t>), where </a:t>
            </a:r>
            <a:r>
              <a:rPr lang="en-US" i="1" dirty="0" smtClean="0"/>
              <a:t>t</a:t>
            </a:r>
            <a:r>
              <a:rPr lang="en-US" dirty="0" smtClean="0"/>
              <a:t> is the number of nodes in symmetric order between the last node splayed and the current node splayed, inclusive.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Dynamic optimality conjecture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Splay trees are O(1)-competitive with the optimum off-line binary search tree algorithm.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Best known so far: Several more-complicated binary search trees are O(</a:t>
            </a:r>
            <a:r>
              <a:rPr lang="en-US" dirty="0" err="1" smtClean="0"/>
              <a:t>lglg</a:t>
            </a:r>
            <a:r>
              <a:rPr lang="en-US" i="1" dirty="0" err="1" smtClean="0"/>
              <a:t>n</a:t>
            </a:r>
            <a:r>
              <a:rPr lang="en-US" dirty="0" smtClean="0"/>
              <a:t>)-competitive.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Advantages </a:t>
            </a:r>
            <a:r>
              <a:rPr lang="en-US" dirty="0" smtClean="0"/>
              <a:t>of splay trees:</a:t>
            </a:r>
          </a:p>
          <a:p>
            <a:pPr>
              <a:buNone/>
            </a:pPr>
            <a:r>
              <a:rPr lang="en-US" dirty="0" smtClean="0"/>
              <a:t>    No balance information required.</a:t>
            </a:r>
          </a:p>
          <a:p>
            <a:pPr>
              <a:buNone/>
            </a:pPr>
            <a:r>
              <a:rPr lang="en-US" dirty="0" smtClean="0"/>
              <a:t>    Simple operations. </a:t>
            </a:r>
          </a:p>
          <a:p>
            <a:pPr>
              <a:buNone/>
            </a:pPr>
            <a:r>
              <a:rPr lang="en-US" dirty="0" smtClean="0"/>
              <a:t>    Take advantage of any exploitable pattern in  </a:t>
            </a:r>
          </a:p>
          <a:p>
            <a:pPr>
              <a:buNone/>
            </a:pPr>
            <a:r>
              <a:rPr lang="en-US" dirty="0" smtClean="0"/>
              <a:t>        the access sequence.</a:t>
            </a:r>
          </a:p>
          <a:p>
            <a:pPr>
              <a:buNone/>
            </a:pPr>
            <a:r>
              <a:rPr lang="en-US" b="1" dirty="0" smtClean="0"/>
              <a:t>Disadvantage</a:t>
            </a:r>
            <a:r>
              <a:rPr lang="en-US" dirty="0" smtClean="0"/>
              <a:t> of splay trees:</a:t>
            </a:r>
          </a:p>
          <a:p>
            <a:pPr>
              <a:buNone/>
            </a:pPr>
            <a:r>
              <a:rPr lang="en-US" dirty="0" smtClean="0"/>
              <a:t>    Many rotations, even during accesses!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Ways to exploit locality:</a:t>
            </a:r>
          </a:p>
          <a:p>
            <a:pPr>
              <a:buNone/>
            </a:pPr>
            <a:r>
              <a:rPr lang="en-US" smtClean="0"/>
              <a:t>    </a:t>
            </a:r>
            <a:r>
              <a:rPr lang="en-US" b="1" smtClean="0"/>
              <a:t>Custom-built</a:t>
            </a:r>
            <a:r>
              <a:rPr lang="en-US" smtClean="0"/>
              <a:t> </a:t>
            </a:r>
            <a:r>
              <a:rPr lang="en-US" dirty="0" smtClean="0"/>
              <a:t>data structure: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Optimum search tree (given fixed access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probabilities)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Finger search tree (</a:t>
            </a:r>
            <a:r>
              <a:rPr lang="en-US" dirty="0" err="1" smtClean="0"/>
              <a:t>heterogenous</a:t>
            </a:r>
            <a:r>
              <a:rPr lang="en-US" dirty="0" smtClean="0"/>
              <a:t> or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homogeneous)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“Working set” tree?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smtClean="0"/>
              <a:t>Self-adjusting</a:t>
            </a:r>
            <a:r>
              <a:rPr lang="en-US" dirty="0" smtClean="0"/>
              <a:t> data structure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Self-adjusting search tree</a:t>
            </a:r>
            <a:r>
              <a:rPr lang="en-US" dirty="0" smtClean="0"/>
              <a:t>: during or after each access, modify the tree (to reduce overall cost of accesses and updates).</a:t>
            </a:r>
          </a:p>
          <a:p>
            <a:pPr>
              <a:buNone/>
            </a:pPr>
            <a:r>
              <a:rPr lang="en-US" b="1" dirty="0" smtClean="0"/>
              <a:t>List analogy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swap:</a:t>
            </a:r>
            <a:r>
              <a:rPr lang="en-US" dirty="0" smtClean="0">
                <a:latin typeface="Calibri"/>
              </a:rPr>
              <a:t> rotation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move to front: move to root</a:t>
            </a:r>
          </a:p>
          <a:p>
            <a:pPr>
              <a:buNone/>
            </a:pPr>
            <a:r>
              <a:rPr lang="en-US" b="1" dirty="0" smtClean="0"/>
              <a:t>First try</a:t>
            </a:r>
            <a:r>
              <a:rPr lang="en-US" dirty="0" smtClean="0"/>
              <a:t>: after an access or insert, move the accessed or inserted node to the root by bottom-up rotations along the access path.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Bad example: sequential access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      </a:t>
            </a:r>
            <a:r>
              <a:rPr lang="en-US" i="1" dirty="0" smtClean="0"/>
              <a:t>n</a:t>
            </a:r>
            <a:r>
              <a:rPr lang="en-US" dirty="0" smtClean="0"/>
              <a:t> accesses in sequential order cost ~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/2, and self-reproducing!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33600" y="1676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752600" y="2133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371600" y="2590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066800" y="3048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2000" y="3505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57200" y="3962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4" idx="3"/>
            <a:endCxn id="5" idx="0"/>
          </p:cNvCxnSpPr>
          <p:nvPr/>
        </p:nvCxnSpPr>
        <p:spPr>
          <a:xfrm rot="5400000">
            <a:off x="1943101" y="18984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3"/>
            <a:endCxn id="6" idx="0"/>
          </p:cNvCxnSpPr>
          <p:nvPr/>
        </p:nvCxnSpPr>
        <p:spPr>
          <a:xfrm rot="5400000">
            <a:off x="1562101" y="23556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3"/>
            <a:endCxn id="7" idx="0"/>
          </p:cNvCxnSpPr>
          <p:nvPr/>
        </p:nvCxnSpPr>
        <p:spPr>
          <a:xfrm rot="5400000">
            <a:off x="1219201" y="28509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3"/>
            <a:endCxn id="8" idx="0"/>
          </p:cNvCxnSpPr>
          <p:nvPr/>
        </p:nvCxnSpPr>
        <p:spPr>
          <a:xfrm rot="5400000">
            <a:off x="914401" y="33081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3"/>
            <a:endCxn id="9" idx="0"/>
          </p:cNvCxnSpPr>
          <p:nvPr/>
        </p:nvCxnSpPr>
        <p:spPr>
          <a:xfrm rot="5400000">
            <a:off x="609601" y="37653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2895600" y="1600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8" name="Oval 57"/>
          <p:cNvSpPr/>
          <p:nvPr/>
        </p:nvSpPr>
        <p:spPr>
          <a:xfrm>
            <a:off x="3352800" y="2057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9" name="Oval 58"/>
          <p:cNvSpPr/>
          <p:nvPr/>
        </p:nvSpPr>
        <p:spPr>
          <a:xfrm>
            <a:off x="2971800" y="2514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0" name="Oval 59"/>
          <p:cNvSpPr/>
          <p:nvPr/>
        </p:nvSpPr>
        <p:spPr>
          <a:xfrm>
            <a:off x="2590800" y="2971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1" name="Oval 60"/>
          <p:cNvSpPr/>
          <p:nvPr/>
        </p:nvSpPr>
        <p:spPr>
          <a:xfrm>
            <a:off x="2286000" y="3429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2" name="Oval 61"/>
          <p:cNvSpPr/>
          <p:nvPr/>
        </p:nvSpPr>
        <p:spPr>
          <a:xfrm>
            <a:off x="1981200" y="3886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63" name="Straight Arrow Connector 62"/>
          <p:cNvCxnSpPr>
            <a:stCxn id="57" idx="5"/>
            <a:endCxn id="58" idx="0"/>
          </p:cNvCxnSpPr>
          <p:nvPr/>
        </p:nvCxnSpPr>
        <p:spPr>
          <a:xfrm rot="16200000" flipH="1">
            <a:off x="3231963" y="1784162"/>
            <a:ext cx="197037" cy="349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8" idx="3"/>
            <a:endCxn id="59" idx="0"/>
          </p:cNvCxnSpPr>
          <p:nvPr/>
        </p:nvCxnSpPr>
        <p:spPr>
          <a:xfrm rot="5400000">
            <a:off x="3162301" y="22794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59" idx="3"/>
            <a:endCxn id="60" idx="0"/>
          </p:cNvCxnSpPr>
          <p:nvPr/>
        </p:nvCxnSpPr>
        <p:spPr>
          <a:xfrm rot="5400000">
            <a:off x="2781301" y="27366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0" idx="3"/>
            <a:endCxn id="61" idx="0"/>
          </p:cNvCxnSpPr>
          <p:nvPr/>
        </p:nvCxnSpPr>
        <p:spPr>
          <a:xfrm rot="5400000">
            <a:off x="2438401" y="32319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1" idx="3"/>
            <a:endCxn id="62" idx="0"/>
          </p:cNvCxnSpPr>
          <p:nvPr/>
        </p:nvCxnSpPr>
        <p:spPr>
          <a:xfrm rot="5400000">
            <a:off x="2133601" y="36891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3962400" y="2057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4" name="Oval 83"/>
          <p:cNvSpPr/>
          <p:nvPr/>
        </p:nvSpPr>
        <p:spPr>
          <a:xfrm>
            <a:off x="4419600" y="1600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1" name="Oval 90"/>
          <p:cNvSpPr/>
          <p:nvPr/>
        </p:nvSpPr>
        <p:spPr>
          <a:xfrm>
            <a:off x="4800600" y="2057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4419600" y="2514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4038600" y="2971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581400" y="3505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2" name="Straight Arrow Connector 101"/>
          <p:cNvCxnSpPr>
            <a:stCxn id="84" idx="5"/>
            <a:endCxn id="91" idx="0"/>
          </p:cNvCxnSpPr>
          <p:nvPr/>
        </p:nvCxnSpPr>
        <p:spPr>
          <a:xfrm rot="16200000" flipH="1">
            <a:off x="4717863" y="1822262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91" idx="3"/>
            <a:endCxn id="94" idx="0"/>
          </p:cNvCxnSpPr>
          <p:nvPr/>
        </p:nvCxnSpPr>
        <p:spPr>
          <a:xfrm rot="5400000">
            <a:off x="4610101" y="22794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4" idx="3"/>
            <a:endCxn id="97" idx="0"/>
          </p:cNvCxnSpPr>
          <p:nvPr/>
        </p:nvCxnSpPr>
        <p:spPr>
          <a:xfrm rot="5400000">
            <a:off x="4229101" y="27366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7" idx="3"/>
            <a:endCxn id="100" idx="0"/>
          </p:cNvCxnSpPr>
          <p:nvPr/>
        </p:nvCxnSpPr>
        <p:spPr>
          <a:xfrm rot="5400000">
            <a:off x="3771901" y="3193863"/>
            <a:ext cx="273237" cy="349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84" idx="3"/>
            <a:endCxn id="81" idx="7"/>
          </p:cNvCxnSpPr>
          <p:nvPr/>
        </p:nvCxnSpPr>
        <p:spPr>
          <a:xfrm rot="5400000">
            <a:off x="4222563" y="1860363"/>
            <a:ext cx="241674" cy="241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/>
          <p:nvPr/>
        </p:nvSpPr>
        <p:spPr>
          <a:xfrm>
            <a:off x="6019800" y="2209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5638800" y="2743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8" name="Oval 127"/>
          <p:cNvSpPr/>
          <p:nvPr/>
        </p:nvSpPr>
        <p:spPr>
          <a:xfrm>
            <a:off x="5257800" y="3276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1" name="Oval 130"/>
          <p:cNvSpPr/>
          <p:nvPr/>
        </p:nvSpPr>
        <p:spPr>
          <a:xfrm>
            <a:off x="6400800" y="2743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6096000" y="3276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5715000" y="3810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9" name="Straight Arrow Connector 138"/>
          <p:cNvCxnSpPr>
            <a:stCxn id="123" idx="3"/>
            <a:endCxn id="126" idx="0"/>
          </p:cNvCxnSpPr>
          <p:nvPr/>
        </p:nvCxnSpPr>
        <p:spPr>
          <a:xfrm rot="5400000">
            <a:off x="5791201" y="2469963"/>
            <a:ext cx="2732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126" idx="3"/>
            <a:endCxn id="128" idx="0"/>
          </p:cNvCxnSpPr>
          <p:nvPr/>
        </p:nvCxnSpPr>
        <p:spPr>
          <a:xfrm rot="5400000">
            <a:off x="5410201" y="3003363"/>
            <a:ext cx="2732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31" idx="3"/>
            <a:endCxn id="134" idx="0"/>
          </p:cNvCxnSpPr>
          <p:nvPr/>
        </p:nvCxnSpPr>
        <p:spPr>
          <a:xfrm rot="5400000">
            <a:off x="6210301" y="3041463"/>
            <a:ext cx="2732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123" idx="5"/>
            <a:endCxn id="131" idx="0"/>
          </p:cNvCxnSpPr>
          <p:nvPr/>
        </p:nvCxnSpPr>
        <p:spPr>
          <a:xfrm rot="16200000" flipH="1">
            <a:off x="6279963" y="2469962"/>
            <a:ext cx="2732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34" idx="3"/>
            <a:endCxn id="137" idx="0"/>
          </p:cNvCxnSpPr>
          <p:nvPr/>
        </p:nvCxnSpPr>
        <p:spPr>
          <a:xfrm rot="5400000">
            <a:off x="5867401" y="3536763"/>
            <a:ext cx="2732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>
            <a:off x="2057400" y="27432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>
            <a:off x="3581400" y="27432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>
            <a:off x="5029200" y="27432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 167"/>
          <p:cNvSpPr/>
          <p:nvPr/>
        </p:nvSpPr>
        <p:spPr>
          <a:xfrm>
            <a:off x="8610600" y="1676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8229600" y="21336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0" name="Oval 169"/>
          <p:cNvSpPr/>
          <p:nvPr/>
        </p:nvSpPr>
        <p:spPr>
          <a:xfrm>
            <a:off x="7848600" y="25908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7543800" y="30480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7239000" y="35052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6934200" y="3962400"/>
            <a:ext cx="304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4" name="Straight Arrow Connector 173"/>
          <p:cNvCxnSpPr>
            <a:stCxn id="168" idx="3"/>
            <a:endCxn id="169" idx="0"/>
          </p:cNvCxnSpPr>
          <p:nvPr/>
        </p:nvCxnSpPr>
        <p:spPr>
          <a:xfrm rot="5400000">
            <a:off x="8420101" y="18984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69" idx="3"/>
            <a:endCxn id="170" idx="0"/>
          </p:cNvCxnSpPr>
          <p:nvPr/>
        </p:nvCxnSpPr>
        <p:spPr>
          <a:xfrm rot="5400000">
            <a:off x="8039101" y="2355663"/>
            <a:ext cx="197037" cy="273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70" idx="3"/>
            <a:endCxn id="171" idx="0"/>
          </p:cNvCxnSpPr>
          <p:nvPr/>
        </p:nvCxnSpPr>
        <p:spPr>
          <a:xfrm rot="5400000">
            <a:off x="7696201" y="28509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stCxn id="171" idx="3"/>
            <a:endCxn id="172" idx="0"/>
          </p:cNvCxnSpPr>
          <p:nvPr/>
        </p:nvCxnSpPr>
        <p:spPr>
          <a:xfrm rot="5400000">
            <a:off x="7391401" y="33081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172" idx="3"/>
            <a:endCxn id="173" idx="0"/>
          </p:cNvCxnSpPr>
          <p:nvPr/>
        </p:nvCxnSpPr>
        <p:spPr>
          <a:xfrm rot="5400000">
            <a:off x="7086601" y="3765363"/>
            <a:ext cx="197037" cy="1970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6781800" y="2743200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Splay Trees (</a:t>
            </a:r>
            <a:r>
              <a:rPr lang="en-US" dirty="0" err="1" smtClean="0"/>
              <a:t>Sleator</a:t>
            </a:r>
            <a:r>
              <a:rPr lang="en-US" dirty="0" smtClean="0"/>
              <a:t> and Tarjan 1983)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dirty="0" smtClean="0"/>
              <a:t>Splay</a:t>
            </a:r>
            <a:r>
              <a:rPr lang="en-US" dirty="0" smtClean="0"/>
              <a:t>: to spread out.  </a:t>
            </a:r>
            <a:r>
              <a:rPr lang="en-US" i="1" dirty="0" smtClean="0"/>
              <a:t>splay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moves </a:t>
            </a:r>
            <a:r>
              <a:rPr lang="en-US" i="1" dirty="0" smtClean="0"/>
              <a:t>x</a:t>
            </a:r>
            <a:r>
              <a:rPr lang="en-US" dirty="0" smtClean="0"/>
              <a:t> to root via rotations, two at a time.  Rotation order is generally bottom-up, but if the current node and its parent are both left or both right children, the top rotation is done first.</a:t>
            </a:r>
          </a:p>
          <a:p>
            <a:pPr>
              <a:buNone/>
            </a:pPr>
            <a:r>
              <a:rPr lang="en-US" i="1" dirty="0" smtClean="0"/>
              <a:t>splay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): </a:t>
            </a:r>
            <a:r>
              <a:rPr lang="en-US" b="1" dirty="0" smtClean="0"/>
              <a:t>while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 null </a:t>
            </a:r>
            <a:r>
              <a:rPr lang="en-US" b="1" dirty="0" smtClean="0">
                <a:sym typeface="Symbol"/>
              </a:rPr>
              <a:t>do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</a:t>
            </a:r>
            <a:r>
              <a:rPr lang="en-US" b="1" dirty="0" smtClean="0">
                <a:sym typeface="Symbol"/>
              </a:rPr>
              <a:t>if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)) = null then </a:t>
            </a:r>
            <a:r>
              <a:rPr lang="en-US" i="1" dirty="0" smtClean="0">
                <a:sym typeface="Symbol"/>
              </a:rPr>
              <a:t>rotate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                      [</a:t>
            </a:r>
            <a:r>
              <a:rPr lang="en-US" i="1" dirty="0" err="1" smtClean="0">
                <a:sym typeface="Symbol"/>
              </a:rPr>
              <a:t>zig</a:t>
            </a:r>
            <a:r>
              <a:rPr lang="en-US" dirty="0" smtClean="0">
                <a:sym typeface="Symbol"/>
              </a:rPr>
              <a:t>]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</a:t>
            </a:r>
            <a:r>
              <a:rPr lang="en-US" b="1" dirty="0" smtClean="0">
                <a:sym typeface="Symbol"/>
              </a:rPr>
              <a:t>else</a:t>
            </a:r>
            <a:r>
              <a:rPr lang="en-US" dirty="0" smtClean="0">
                <a:sym typeface="Symbol"/>
              </a:rPr>
              <a:t> </a:t>
            </a:r>
            <a:r>
              <a:rPr lang="en-US" b="1" dirty="0" smtClean="0">
                <a:sym typeface="Symbol"/>
              </a:rPr>
              <a:t>if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is </a:t>
            </a:r>
            <a:r>
              <a:rPr lang="en-US" i="1" dirty="0" smtClean="0">
                <a:sym typeface="Symbol"/>
              </a:rPr>
              <a:t>left</a:t>
            </a:r>
            <a:r>
              <a:rPr lang="en-US" dirty="0" smtClean="0">
                <a:sym typeface="Symbol"/>
              </a:rPr>
              <a:t> </a:t>
            </a:r>
            <a:r>
              <a:rPr lang="en-US" b="1" dirty="0" smtClean="0">
                <a:sym typeface="Symbol"/>
              </a:rPr>
              <a:t>and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</a:t>
            </a:r>
            <a:r>
              <a:rPr lang="en-US" i="1" dirty="0" smtClean="0">
                <a:sym typeface="Symbol"/>
              </a:rPr>
              <a:t>right</a:t>
            </a:r>
            <a:r>
              <a:rPr lang="en-US" dirty="0" smtClean="0">
                <a:sym typeface="Symbol"/>
              </a:rPr>
              <a:t> </a:t>
            </a:r>
            <a:r>
              <a:rPr lang="en-US" b="1" dirty="0" smtClean="0">
                <a:sym typeface="Symbol"/>
              </a:rPr>
              <a:t>or</a:t>
            </a:r>
            <a:r>
              <a:rPr lang="en-US" dirty="0" smtClean="0">
                <a:sym typeface="Symbol"/>
              </a:rPr>
              <a:t> x is </a:t>
            </a:r>
            <a:r>
              <a:rPr lang="en-US" i="1" dirty="0" smtClean="0">
                <a:sym typeface="Symbol"/>
              </a:rPr>
              <a:t>right</a:t>
            </a:r>
            <a:r>
              <a:rPr lang="en-US" dirty="0" smtClean="0">
                <a:sym typeface="Symbol"/>
              </a:rPr>
              <a:t> </a:t>
            </a:r>
            <a:r>
              <a:rPr lang="en-US" b="1" dirty="0" smtClean="0">
                <a:sym typeface="Symbol"/>
              </a:rPr>
              <a:t>and</a:t>
            </a:r>
            <a:r>
              <a:rPr lang="en-US" dirty="0" smtClean="0">
                <a:sym typeface="Symbol"/>
              </a:rPr>
              <a:t>   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  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</a:t>
            </a:r>
            <a:r>
              <a:rPr lang="en-US" i="1" dirty="0" smtClean="0">
                <a:sym typeface="Symbol"/>
              </a:rPr>
              <a:t>left</a:t>
            </a:r>
            <a:r>
              <a:rPr lang="en-US" dirty="0" smtClean="0">
                <a:sym typeface="Symbol"/>
              </a:rPr>
              <a:t> then {</a:t>
            </a:r>
            <a:r>
              <a:rPr lang="en-US" i="1" dirty="0" smtClean="0">
                <a:sym typeface="Symbol"/>
              </a:rPr>
              <a:t>rotate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), </a:t>
            </a:r>
            <a:r>
              <a:rPr lang="en-US" i="1" dirty="0" smtClean="0">
                <a:sym typeface="Symbol"/>
              </a:rPr>
              <a:t>rotate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)}    [</a:t>
            </a:r>
            <a:r>
              <a:rPr lang="en-US" i="1" dirty="0" err="1" smtClean="0">
                <a:sym typeface="Symbol"/>
              </a:rPr>
              <a:t>zig-zag</a:t>
            </a:r>
            <a:r>
              <a:rPr lang="en-US" dirty="0" smtClean="0">
                <a:sym typeface="Symbol"/>
              </a:rPr>
              <a:t>]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</a:t>
            </a:r>
            <a:r>
              <a:rPr lang="en-US" b="1" dirty="0" smtClean="0">
                <a:sym typeface="Symbol"/>
              </a:rPr>
              <a:t>else</a:t>
            </a:r>
            <a:r>
              <a:rPr lang="en-US" dirty="0" smtClean="0">
                <a:sym typeface="Symbol"/>
              </a:rPr>
              <a:t> {</a:t>
            </a:r>
            <a:r>
              <a:rPr lang="en-US" i="1" dirty="0" smtClean="0">
                <a:sym typeface="Symbol"/>
              </a:rPr>
              <a:t>rotate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), </a:t>
            </a:r>
            <a:r>
              <a:rPr lang="en-US" i="1" dirty="0" smtClean="0">
                <a:sym typeface="Symbol"/>
              </a:rPr>
              <a:t>rotate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)}                        [</a:t>
            </a:r>
            <a:r>
              <a:rPr lang="en-US" i="1" dirty="0" err="1" smtClean="0">
                <a:sym typeface="Symbol"/>
              </a:rPr>
              <a:t>zig-zig</a:t>
            </a:r>
            <a:r>
              <a:rPr lang="en-US" dirty="0" smtClean="0">
                <a:sym typeface="Symbol"/>
              </a:rPr>
              <a:t>]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zig</a:t>
            </a: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zig-zag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zig-zig</a:t>
            </a: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3200400" y="228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667000" y="76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124200" y="1905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667000" y="2438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2971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24200" y="4038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667000" y="457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09800" y="5105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>
            <a:off x="3581400" y="762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3048000" y="12954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2286000" y="12954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2743200" y="3505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>
            <a:off x="3581400" y="3505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2286000" y="3048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>
            <a:off x="3505200" y="4572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3505200" y="24384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3048000" y="51054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2514600" y="5715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Isosceles Triangle 21"/>
          <p:cNvSpPr/>
          <p:nvPr/>
        </p:nvSpPr>
        <p:spPr>
          <a:xfrm>
            <a:off x="1905000" y="5715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4" idx="5"/>
            <a:endCxn id="12" idx="0"/>
          </p:cNvCxnSpPr>
          <p:nvPr/>
        </p:nvCxnSpPr>
        <p:spPr>
          <a:xfrm rot="16200000" flipH="1">
            <a:off x="3628745" y="5807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4" idx="3"/>
            <a:endCxn id="5" idx="7"/>
          </p:cNvCxnSpPr>
          <p:nvPr/>
        </p:nvCxnSpPr>
        <p:spPr>
          <a:xfrm rot="5400000">
            <a:off x="3057245" y="618845"/>
            <a:ext cx="210110" cy="2101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3"/>
            <a:endCxn id="14" idx="0"/>
          </p:cNvCxnSpPr>
          <p:nvPr/>
        </p:nvCxnSpPr>
        <p:spPr>
          <a:xfrm rot="5400000">
            <a:off x="2552701" y="11141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5"/>
            <a:endCxn id="13" idx="0"/>
          </p:cNvCxnSpPr>
          <p:nvPr/>
        </p:nvCxnSpPr>
        <p:spPr>
          <a:xfrm rot="16200000" flipH="1">
            <a:off x="3095345" y="11141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6" idx="5"/>
            <a:endCxn id="19" idx="0"/>
          </p:cNvCxnSpPr>
          <p:nvPr/>
        </p:nvCxnSpPr>
        <p:spPr>
          <a:xfrm rot="16200000" flipH="1">
            <a:off x="3552545" y="22571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3"/>
            <a:endCxn id="7" idx="7"/>
          </p:cNvCxnSpPr>
          <p:nvPr/>
        </p:nvCxnSpPr>
        <p:spPr>
          <a:xfrm rot="5400000">
            <a:off x="3019145" y="23333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5"/>
            <a:endCxn id="8" idx="1"/>
          </p:cNvCxnSpPr>
          <p:nvPr/>
        </p:nvCxnSpPr>
        <p:spPr>
          <a:xfrm rot="16200000" flipH="1">
            <a:off x="3019145" y="28667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5"/>
            <a:endCxn id="16" idx="0"/>
          </p:cNvCxnSpPr>
          <p:nvPr/>
        </p:nvCxnSpPr>
        <p:spPr>
          <a:xfrm rot="16200000" flipH="1">
            <a:off x="3590645" y="3285844"/>
            <a:ext cx="143155" cy="295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8" idx="3"/>
            <a:endCxn id="15" idx="0"/>
          </p:cNvCxnSpPr>
          <p:nvPr/>
        </p:nvCxnSpPr>
        <p:spPr>
          <a:xfrm rot="5400000">
            <a:off x="3009901" y="33239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7" idx="3"/>
            <a:endCxn id="17" idx="0"/>
          </p:cNvCxnSpPr>
          <p:nvPr/>
        </p:nvCxnSpPr>
        <p:spPr>
          <a:xfrm rot="5400000">
            <a:off x="2514601" y="2828645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9" idx="5"/>
            <a:endCxn id="18" idx="0"/>
          </p:cNvCxnSpPr>
          <p:nvPr/>
        </p:nvCxnSpPr>
        <p:spPr>
          <a:xfrm rot="16200000" flipH="1">
            <a:off x="3552545" y="43907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9" idx="3"/>
            <a:endCxn id="10" idx="7"/>
          </p:cNvCxnSpPr>
          <p:nvPr/>
        </p:nvCxnSpPr>
        <p:spPr>
          <a:xfrm rot="5400000">
            <a:off x="3019145" y="44669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0" idx="5"/>
            <a:endCxn id="20" idx="0"/>
          </p:cNvCxnSpPr>
          <p:nvPr/>
        </p:nvCxnSpPr>
        <p:spPr>
          <a:xfrm rot="16200000" flipH="1">
            <a:off x="3095345" y="4924144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0" idx="3"/>
            <a:endCxn id="11" idx="7"/>
          </p:cNvCxnSpPr>
          <p:nvPr/>
        </p:nvCxnSpPr>
        <p:spPr>
          <a:xfrm rot="5400000">
            <a:off x="2561945" y="50003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1" idx="5"/>
            <a:endCxn id="21" idx="0"/>
          </p:cNvCxnSpPr>
          <p:nvPr/>
        </p:nvCxnSpPr>
        <p:spPr>
          <a:xfrm rot="16200000" flipH="1">
            <a:off x="2561945" y="5533744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1" idx="3"/>
            <a:endCxn id="22" idx="0"/>
          </p:cNvCxnSpPr>
          <p:nvPr/>
        </p:nvCxnSpPr>
        <p:spPr>
          <a:xfrm rot="5400000">
            <a:off x="2095501" y="5533745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6477000" y="228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6934200" y="762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68" name="Isosceles Triangle 67"/>
          <p:cNvSpPr/>
          <p:nvPr/>
        </p:nvSpPr>
        <p:spPr>
          <a:xfrm>
            <a:off x="7315200" y="13716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C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0" name="Isosceles Triangle 69"/>
          <p:cNvSpPr/>
          <p:nvPr/>
        </p:nvSpPr>
        <p:spPr>
          <a:xfrm>
            <a:off x="6553200" y="13716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B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2" name="Isosceles Triangle 71"/>
          <p:cNvSpPr/>
          <p:nvPr/>
        </p:nvSpPr>
        <p:spPr>
          <a:xfrm>
            <a:off x="6096000" y="762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6477000" y="1981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5867400" y="2438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7162800" y="2438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0" name="Isosceles Triangle 79"/>
          <p:cNvSpPr/>
          <p:nvPr/>
        </p:nvSpPr>
        <p:spPr>
          <a:xfrm>
            <a:off x="7543800" y="3048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2" name="Isosceles Triangle 81"/>
          <p:cNvSpPr/>
          <p:nvPr/>
        </p:nvSpPr>
        <p:spPr>
          <a:xfrm>
            <a:off x="6858000" y="3048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4" name="Isosceles Triangle 83"/>
          <p:cNvSpPr/>
          <p:nvPr/>
        </p:nvSpPr>
        <p:spPr>
          <a:xfrm>
            <a:off x="6248400" y="3048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6" name="Isosceles Triangle 85"/>
          <p:cNvSpPr/>
          <p:nvPr/>
        </p:nvSpPr>
        <p:spPr>
          <a:xfrm>
            <a:off x="5562600" y="30480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6477000" y="3962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6934200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y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7391400" y="5029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z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90" name="Isosceles Triangle 89"/>
          <p:cNvSpPr/>
          <p:nvPr/>
        </p:nvSpPr>
        <p:spPr>
          <a:xfrm>
            <a:off x="6096000" y="44958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A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91" name="Isosceles Triangle 90"/>
          <p:cNvSpPr/>
          <p:nvPr/>
        </p:nvSpPr>
        <p:spPr>
          <a:xfrm>
            <a:off x="6553200" y="50292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2" name="Isosceles Triangle 91"/>
          <p:cNvSpPr/>
          <p:nvPr/>
        </p:nvSpPr>
        <p:spPr>
          <a:xfrm>
            <a:off x="7086600" y="56388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3" name="Isosceles Triangle 92"/>
          <p:cNvSpPr/>
          <p:nvPr/>
        </p:nvSpPr>
        <p:spPr>
          <a:xfrm>
            <a:off x="7772400" y="5638800"/>
            <a:ext cx="4572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D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>
            <a:stCxn id="65" idx="3"/>
            <a:endCxn id="72" idx="0"/>
          </p:cNvCxnSpPr>
          <p:nvPr/>
        </p:nvCxnSpPr>
        <p:spPr>
          <a:xfrm rot="5400000">
            <a:off x="6362701" y="5807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65" idx="5"/>
            <a:endCxn id="66" idx="1"/>
          </p:cNvCxnSpPr>
          <p:nvPr/>
        </p:nvCxnSpPr>
        <p:spPr>
          <a:xfrm rot="16200000" flipH="1">
            <a:off x="6829145" y="6569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6" idx="5"/>
            <a:endCxn id="68" idx="0"/>
          </p:cNvCxnSpPr>
          <p:nvPr/>
        </p:nvCxnSpPr>
        <p:spPr>
          <a:xfrm rot="16200000" flipH="1">
            <a:off x="7324445" y="1152244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66" idx="3"/>
            <a:endCxn id="70" idx="0"/>
          </p:cNvCxnSpPr>
          <p:nvPr/>
        </p:nvCxnSpPr>
        <p:spPr>
          <a:xfrm rot="5400000">
            <a:off x="6781801" y="1152245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76" idx="5"/>
            <a:endCxn id="78" idx="1"/>
          </p:cNvCxnSpPr>
          <p:nvPr/>
        </p:nvCxnSpPr>
        <p:spPr>
          <a:xfrm rot="16200000" flipH="1">
            <a:off x="6981545" y="2257145"/>
            <a:ext cx="133910" cy="3625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76" idx="3"/>
            <a:endCxn id="77" idx="7"/>
          </p:cNvCxnSpPr>
          <p:nvPr/>
        </p:nvCxnSpPr>
        <p:spPr>
          <a:xfrm rot="5400000">
            <a:off x="6333845" y="2295245"/>
            <a:ext cx="133910" cy="2863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78" idx="5"/>
            <a:endCxn id="80" idx="0"/>
          </p:cNvCxnSpPr>
          <p:nvPr/>
        </p:nvCxnSpPr>
        <p:spPr>
          <a:xfrm rot="16200000" flipH="1">
            <a:off x="7553045" y="2828644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78" idx="3"/>
            <a:endCxn id="82" idx="0"/>
          </p:cNvCxnSpPr>
          <p:nvPr/>
        </p:nvCxnSpPr>
        <p:spPr>
          <a:xfrm rot="5400000">
            <a:off x="7048501" y="2866745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77" idx="5"/>
            <a:endCxn id="84" idx="0"/>
          </p:cNvCxnSpPr>
          <p:nvPr/>
        </p:nvCxnSpPr>
        <p:spPr>
          <a:xfrm rot="16200000" flipH="1">
            <a:off x="6257645" y="2828644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77" idx="3"/>
            <a:endCxn id="86" idx="0"/>
          </p:cNvCxnSpPr>
          <p:nvPr/>
        </p:nvCxnSpPr>
        <p:spPr>
          <a:xfrm rot="5400000">
            <a:off x="5753101" y="2866745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87" idx="3"/>
            <a:endCxn id="90" idx="0"/>
          </p:cNvCxnSpPr>
          <p:nvPr/>
        </p:nvCxnSpPr>
        <p:spPr>
          <a:xfrm rot="5400000">
            <a:off x="6362701" y="43145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87" idx="5"/>
            <a:endCxn id="88" idx="1"/>
          </p:cNvCxnSpPr>
          <p:nvPr/>
        </p:nvCxnSpPr>
        <p:spPr>
          <a:xfrm rot="16200000" flipH="1">
            <a:off x="6829145" y="43907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88" idx="3"/>
            <a:endCxn id="91" idx="0"/>
          </p:cNvCxnSpPr>
          <p:nvPr/>
        </p:nvCxnSpPr>
        <p:spPr>
          <a:xfrm rot="5400000">
            <a:off x="6819901" y="4847945"/>
            <a:ext cx="1431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88" idx="5"/>
            <a:endCxn id="89" idx="1"/>
          </p:cNvCxnSpPr>
          <p:nvPr/>
        </p:nvCxnSpPr>
        <p:spPr>
          <a:xfrm rot="16200000" flipH="1">
            <a:off x="7286345" y="4924145"/>
            <a:ext cx="210110" cy="1339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89" idx="3"/>
            <a:endCxn id="92" idx="0"/>
          </p:cNvCxnSpPr>
          <p:nvPr/>
        </p:nvCxnSpPr>
        <p:spPr>
          <a:xfrm rot="5400000">
            <a:off x="7277101" y="5457545"/>
            <a:ext cx="219355" cy="143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89" idx="5"/>
            <a:endCxn id="93" idx="0"/>
          </p:cNvCxnSpPr>
          <p:nvPr/>
        </p:nvCxnSpPr>
        <p:spPr>
          <a:xfrm rot="16200000" flipH="1">
            <a:off x="7781645" y="5419444"/>
            <a:ext cx="219355" cy="2193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4572000" y="91440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>
            <a:off x="4495800" y="251460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4343400" y="4495800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2362200" y="228600"/>
            <a:ext cx="762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root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Operations on splay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Access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: follow search path to </a:t>
            </a:r>
            <a:r>
              <a:rPr lang="en-US" i="1" dirty="0" smtClean="0"/>
              <a:t>x</a:t>
            </a:r>
            <a:r>
              <a:rPr lang="en-US" dirty="0" smtClean="0"/>
              <a:t>, then </a:t>
            </a:r>
            <a:r>
              <a:rPr lang="en-US" i="1" dirty="0" smtClean="0"/>
              <a:t>splay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  Moves </a:t>
            </a:r>
            <a:r>
              <a:rPr lang="en-US" i="1" dirty="0" smtClean="0"/>
              <a:t>x</a:t>
            </a:r>
            <a:r>
              <a:rPr lang="en-US" dirty="0" smtClean="0"/>
              <a:t> to root, takes time O(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+ 1), including 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rotations.</a:t>
            </a:r>
          </a:p>
          <a:p>
            <a:pPr>
              <a:buNone/>
            </a:pPr>
            <a:r>
              <a:rPr lang="en-US" b="1" dirty="0" smtClean="0"/>
              <a:t>Insert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: follow search path to null, replace by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splay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b="1" dirty="0" smtClean="0"/>
              <a:t>Delete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: follow search path to </a:t>
            </a:r>
            <a:r>
              <a:rPr lang="en-US" i="1" dirty="0" smtClean="0"/>
              <a:t>x</a:t>
            </a:r>
            <a:r>
              <a:rPr lang="en-US" dirty="0" smtClean="0"/>
              <a:t>, swap with successor if binary, delete </a:t>
            </a:r>
            <a:r>
              <a:rPr lang="en-US" i="1" dirty="0" smtClean="0"/>
              <a:t>x</a:t>
            </a:r>
            <a:r>
              <a:rPr lang="en-US" dirty="0" smtClean="0"/>
              <a:t>, splay at old parent.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Catenate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)(all items in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&lt; all items in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):</a:t>
            </a:r>
          </a:p>
          <a:p>
            <a:pPr>
              <a:buNone/>
            </a:pPr>
            <a:r>
              <a:rPr lang="en-US" dirty="0" smtClean="0"/>
              <a:t>    splay at last node </a:t>
            </a:r>
            <a:r>
              <a:rPr lang="en-US" i="1" dirty="0" smtClean="0"/>
              <a:t>x</a:t>
            </a:r>
            <a:r>
              <a:rPr lang="en-US" dirty="0" smtClean="0"/>
              <a:t> in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; </a:t>
            </a:r>
            <a:r>
              <a:rPr lang="en-US" i="1" dirty="0" smtClean="0"/>
              <a:t>right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 </a:t>
            </a:r>
            <a:r>
              <a:rPr lang="en-US" i="1" dirty="0" smtClean="0">
                <a:sym typeface="Symbol"/>
              </a:rPr>
              <a:t>root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).</a:t>
            </a:r>
          </a:p>
          <a:p>
            <a:pPr>
              <a:buNone/>
            </a:pPr>
            <a:r>
              <a:rPr lang="en-US" b="1" dirty="0" smtClean="0">
                <a:sym typeface="Symbol"/>
              </a:rPr>
              <a:t>Split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): </a:t>
            </a:r>
            <a:r>
              <a:rPr lang="en-US" i="1" dirty="0" smtClean="0">
                <a:sym typeface="Symbol"/>
              </a:rPr>
              <a:t>splay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); detach </a:t>
            </a:r>
            <a:r>
              <a:rPr lang="en-US" i="1" dirty="0" smtClean="0">
                <a:sym typeface="Symbol"/>
              </a:rPr>
              <a:t>right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= root of tree containing all items &gt;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>
            <a:off x="4572000" y="3352800"/>
            <a:ext cx="1060704" cy="914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T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r>
              <a:rPr lang="en-US" sz="2400" dirty="0" smtClean="0">
                <a:solidFill>
                  <a:schemeClr val="tx1"/>
                </a:solidFill>
              </a:rPr>
              <a:t>’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2895600" y="3352800"/>
            <a:ext cx="1060704" cy="914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T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19400" y="60960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0800" y="3429000"/>
            <a:ext cx="304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+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1447800" y="3352800"/>
            <a:ext cx="1060704" cy="914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T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5943600" y="3352800"/>
            <a:ext cx="1060704" cy="914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T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562600" y="28194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11" idx="2"/>
            <a:endCxn id="5" idx="0"/>
          </p:cNvCxnSpPr>
          <p:nvPr/>
        </p:nvCxnSpPr>
        <p:spPr>
          <a:xfrm rot="10800000" flipV="1">
            <a:off x="5102352" y="3009900"/>
            <a:ext cx="460248" cy="342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6"/>
            <a:endCxn id="10" idx="0"/>
          </p:cNvCxnSpPr>
          <p:nvPr/>
        </p:nvCxnSpPr>
        <p:spPr>
          <a:xfrm>
            <a:off x="5943600" y="3009900"/>
            <a:ext cx="530352" cy="3429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6200" y="350520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57600" y="31242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catenate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5943600" y="5181600"/>
            <a:ext cx="1060704" cy="914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T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562600" y="46482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1" idx="2"/>
            <a:endCxn id="26" idx="0"/>
          </p:cNvCxnSpPr>
          <p:nvPr/>
        </p:nvCxnSpPr>
        <p:spPr>
          <a:xfrm rot="10800000" flipV="1">
            <a:off x="5102352" y="4838700"/>
            <a:ext cx="460248" cy="342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1" idx="6"/>
            <a:endCxn id="20" idx="0"/>
          </p:cNvCxnSpPr>
          <p:nvPr/>
        </p:nvCxnSpPr>
        <p:spPr>
          <a:xfrm>
            <a:off x="5943600" y="4838700"/>
            <a:ext cx="530352" cy="3429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Isosceles Triangle 23"/>
          <p:cNvSpPr/>
          <p:nvPr/>
        </p:nvSpPr>
        <p:spPr>
          <a:xfrm>
            <a:off x="2209800" y="4876800"/>
            <a:ext cx="1295400" cy="1143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T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4572000" y="5181600"/>
            <a:ext cx="1060704" cy="9144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T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endParaRPr 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62200" y="4343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x</a:t>
            </a:r>
            <a:endParaRPr lang="en-US" sz="2400" i="1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657600" y="52578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33800" y="4953000"/>
            <a:ext cx="685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split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1408</Words>
  <Application>Microsoft Office PowerPoint</Application>
  <PresentationFormat>On-screen Show (4:3)</PresentationFormat>
  <Paragraphs>288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Self-Adjusting Search trees</vt:lpstr>
      <vt:lpstr>PowerPoint Presentation</vt:lpstr>
      <vt:lpstr>PowerPoint Presentation</vt:lpstr>
      <vt:lpstr>PowerPoint Presentation</vt:lpstr>
      <vt:lpstr>PowerPoint Presentation</vt:lpstr>
      <vt:lpstr>Splay Trees (Sleator and Tarjan 1983)</vt:lpstr>
      <vt:lpstr>PowerPoint Presentation</vt:lpstr>
      <vt:lpstr>Operations on splay trees</vt:lpstr>
      <vt:lpstr>PowerPoint Presentation</vt:lpstr>
      <vt:lpstr>Splay: pure zig-zag</vt:lpstr>
      <vt:lpstr>Splay: pure zig-zig</vt:lpstr>
      <vt:lpstr>Analysis of splaying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Applications of the access lemma</vt:lpstr>
      <vt:lpstr>PowerPoint Presentation</vt:lpstr>
      <vt:lpstr>PowerPoint Presentation</vt:lpstr>
      <vt:lpstr>True but proof is long and complicated</vt:lpstr>
      <vt:lpstr>Dynamic optimality conjecture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 423 Lecture 4 Self-Adjusting Search trees</dc:title>
  <dc:creator>Robert Tarjan</dc:creator>
  <cp:lastModifiedBy>Else Magård</cp:lastModifiedBy>
  <cp:revision>49</cp:revision>
  <dcterms:created xsi:type="dcterms:W3CDTF">2011-02-07T14:00:13Z</dcterms:created>
  <dcterms:modified xsi:type="dcterms:W3CDTF">2013-08-23T15:33:24Z</dcterms:modified>
</cp:coreProperties>
</file>